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0" r:id="rId3"/>
    <p:sldId id="269" r:id="rId4"/>
    <p:sldId id="257" r:id="rId5"/>
    <p:sldId id="258" r:id="rId6"/>
    <p:sldId id="267" r:id="rId7"/>
    <p:sldId id="259" r:id="rId8"/>
    <p:sldId id="260" r:id="rId9"/>
    <p:sldId id="261" r:id="rId10"/>
    <p:sldId id="262" r:id="rId11"/>
    <p:sldId id="263" r:id="rId12"/>
    <p:sldId id="264" r:id="rId13"/>
    <p:sldId id="265" r:id="rId14"/>
    <p:sldId id="266" r:id="rId15"/>
    <p:sldId id="268" r:id="rId16"/>
    <p:sldId id="276" r:id="rId17"/>
    <p:sldId id="271" r:id="rId18"/>
    <p:sldId id="272" r:id="rId19"/>
    <p:sldId id="273" r:id="rId20"/>
    <p:sldId id="274" r:id="rId21"/>
    <p:sldId id="27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10/11/2013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10/11/2013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10/11/2013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10/11/2013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10/11/2013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10/11/2013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10/11/2013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796027F-7875-4030-9381-8BD8C4F21935}" type="datetimeFigureOut">
              <a:rPr lang="en-US" dirty="0"/>
              <a:t>10/11/2013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10/11/2013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10/11/2013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10/11/2013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10/11/2013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4509A250-FF31-4206-8172-F9D3106AACB1}" type="datetimeFigureOut">
              <a:rPr lang="en-US" dirty="0"/>
              <a:t>10/11/2013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10/11/2013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10/11/2013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uima.apach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Annotateur UIMA </a:t>
            </a:r>
            <a:r>
              <a:rPr lang="fr-FR" dirty="0" err="1" smtClean="0"/>
              <a:t>Unitex</a:t>
            </a:r>
            <a:r>
              <a:rPr lang="fr-FR" dirty="0" smtClean="0"/>
              <a:t> C++</a:t>
            </a:r>
            <a:endParaRPr lang="fr-FR" dirty="0"/>
          </a:p>
        </p:txBody>
      </p:sp>
      <p:sp>
        <p:nvSpPr>
          <p:cNvPr id="3" name="Sous-titre 2"/>
          <p:cNvSpPr>
            <a:spLocks noGrp="1"/>
          </p:cNvSpPr>
          <p:nvPr>
            <p:ph type="subTitle" idx="1"/>
          </p:nvPr>
        </p:nvSpPr>
        <p:spPr/>
        <p:txBody>
          <a:bodyPr/>
          <a:lstStyle/>
          <a:p>
            <a:r>
              <a:rPr lang="fr-FR" dirty="0" smtClean="0"/>
              <a:t>Présentation et mise en </a:t>
            </a:r>
            <a:r>
              <a:rPr lang="fr-FR" dirty="0" err="1" smtClean="0"/>
              <a:t>oeuvre</a:t>
            </a:r>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90049" y="407149"/>
            <a:ext cx="2257425" cy="695325"/>
          </a:xfrm>
          <a:prstGeom prst="rect">
            <a:avLst/>
          </a:prstGeo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90049" y="1218858"/>
            <a:ext cx="2000250" cy="314325"/>
          </a:xfrm>
          <a:prstGeom prst="rect">
            <a:avLst/>
          </a:prstGeom>
        </p:spPr>
      </p:pic>
    </p:spTree>
    <p:extLst>
      <p:ext uri="{BB962C8B-B14F-4D97-AF65-F5344CB8AC3E}">
        <p14:creationId xmlns:p14="http://schemas.microsoft.com/office/powerpoint/2010/main" val="21584145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paramètres (encore)	</a:t>
            </a:r>
            <a:endParaRPr lang="fr-FR" dirty="0"/>
          </a:p>
        </p:txBody>
      </p:sp>
      <p:sp>
        <p:nvSpPr>
          <p:cNvPr id="3" name="Espace réservé du contenu 2"/>
          <p:cNvSpPr>
            <a:spLocks noGrp="1"/>
          </p:cNvSpPr>
          <p:nvPr>
            <p:ph idx="1"/>
          </p:nvPr>
        </p:nvSpPr>
        <p:spPr/>
        <p:txBody>
          <a:bodyPr>
            <a:normAutofit fontScale="92500" lnSpcReduction="10000"/>
          </a:bodyPr>
          <a:lstStyle/>
          <a:p>
            <a:r>
              <a:rPr lang="fr-FR" b="1" dirty="0" err="1" smtClean="0">
                <a:solidFill>
                  <a:schemeClr val="accent3"/>
                </a:solidFill>
              </a:rPr>
              <a:t>fakeTokens</a:t>
            </a:r>
            <a:r>
              <a:rPr lang="fr-FR" dirty="0" smtClean="0">
                <a:solidFill>
                  <a:schemeClr val="accent3"/>
                </a:solidFill>
              </a:rPr>
              <a:t> </a:t>
            </a:r>
            <a:r>
              <a:rPr lang="fr-FR" dirty="0" smtClean="0"/>
              <a:t>: (</a:t>
            </a:r>
            <a:r>
              <a:rPr lang="fr-FR" dirty="0" err="1" smtClean="0"/>
              <a:t>opt</a:t>
            </a:r>
            <a:r>
              <a:rPr lang="fr-FR" dirty="0" smtClean="0"/>
              <a:t>.) une liste de chaînes qui peuvent être rajoutées dans les documents pour un traitement ad hoc par les graphes, mais qui ne doivent pas être pris en compte en sortie de l’annotateur</a:t>
            </a:r>
          </a:p>
          <a:p>
            <a:r>
              <a:rPr lang="fr-FR" b="1" dirty="0" err="1" smtClean="0">
                <a:solidFill>
                  <a:schemeClr val="accent3"/>
                </a:solidFill>
              </a:rPr>
              <a:t>cleanTemporaryFiles</a:t>
            </a:r>
            <a:r>
              <a:rPr lang="fr-FR" dirty="0">
                <a:solidFill>
                  <a:schemeClr val="accent3"/>
                </a:solidFill>
              </a:rPr>
              <a:t> </a:t>
            </a:r>
            <a:r>
              <a:rPr lang="fr-FR" dirty="0" smtClean="0"/>
              <a:t>: (</a:t>
            </a:r>
            <a:r>
              <a:rPr lang="fr-FR" dirty="0" err="1" smtClean="0"/>
              <a:t>opt</a:t>
            </a:r>
            <a:r>
              <a:rPr lang="fr-FR" dirty="0" smtClean="0"/>
              <a:t>.) flag pour faire le ménage entre 2 documents</a:t>
            </a:r>
          </a:p>
          <a:p>
            <a:r>
              <a:rPr lang="fr-FR" b="1" dirty="0" err="1" smtClean="0">
                <a:solidFill>
                  <a:schemeClr val="accent3"/>
                </a:solidFill>
              </a:rPr>
              <a:t>logProfilingInfo</a:t>
            </a:r>
            <a:r>
              <a:rPr lang="fr-FR" dirty="0" smtClean="0">
                <a:solidFill>
                  <a:schemeClr val="accent3"/>
                </a:solidFill>
              </a:rPr>
              <a:t> </a:t>
            </a:r>
            <a:r>
              <a:rPr lang="fr-FR" dirty="0" smtClean="0"/>
              <a:t>: (</a:t>
            </a:r>
            <a:r>
              <a:rPr lang="fr-FR" dirty="0" err="1" smtClean="0"/>
              <a:t>opt</a:t>
            </a:r>
            <a:r>
              <a:rPr lang="fr-FR" dirty="0" smtClean="0"/>
              <a:t>.) flag pour mesurer les temps passés dans chaque graphe</a:t>
            </a:r>
          </a:p>
          <a:p>
            <a:r>
              <a:rPr lang="fr-FR" b="1" dirty="0" err="1" smtClean="0">
                <a:solidFill>
                  <a:schemeClr val="accent3"/>
                </a:solidFill>
              </a:rPr>
              <a:t>CumulateAutomatonPerformances</a:t>
            </a:r>
            <a:r>
              <a:rPr lang="fr-FR" dirty="0">
                <a:solidFill>
                  <a:schemeClr val="accent3"/>
                </a:solidFill>
              </a:rPr>
              <a:t> </a:t>
            </a:r>
            <a:r>
              <a:rPr lang="fr-FR" dirty="0" smtClean="0"/>
              <a:t>: flag pour cumuler ou pas les infos de profilage</a:t>
            </a:r>
          </a:p>
          <a:p>
            <a:r>
              <a:rPr lang="fr-FR" b="1" dirty="0" err="1" smtClean="0">
                <a:solidFill>
                  <a:schemeClr val="accent3"/>
                </a:solidFill>
              </a:rPr>
              <a:t>LongestMatchOutput</a:t>
            </a:r>
            <a:r>
              <a:rPr lang="fr-FR" dirty="0" smtClean="0">
                <a:solidFill>
                  <a:schemeClr val="accent3"/>
                </a:solidFill>
              </a:rPr>
              <a:t> </a:t>
            </a:r>
            <a:r>
              <a:rPr lang="fr-FR" dirty="0" smtClean="0"/>
              <a:t>: flag pour ne conserver que le </a:t>
            </a:r>
            <a:r>
              <a:rPr lang="fr-FR" dirty="0" err="1" smtClean="0"/>
              <a:t>longest</a:t>
            </a:r>
            <a:r>
              <a:rPr lang="fr-FR" dirty="0" smtClean="0"/>
              <a:t> match en cas d’ambiguïté</a:t>
            </a:r>
          </a:p>
          <a:p>
            <a:r>
              <a:rPr lang="fr-FR" b="1" dirty="0" err="1" smtClean="0">
                <a:solidFill>
                  <a:schemeClr val="accent3"/>
                </a:solidFill>
              </a:rPr>
              <a:t>HideUnitexOutput</a:t>
            </a:r>
            <a:r>
              <a:rPr lang="fr-FR" dirty="0" smtClean="0">
                <a:solidFill>
                  <a:schemeClr val="accent3"/>
                </a:solidFill>
              </a:rPr>
              <a:t> </a:t>
            </a:r>
            <a:r>
              <a:rPr lang="fr-FR" dirty="0" smtClean="0"/>
              <a:t>: flag pour ne pas afficher les sorties console d’</a:t>
            </a:r>
            <a:r>
              <a:rPr lang="fr-FR" dirty="0" err="1" smtClean="0"/>
              <a:t>Unitex</a:t>
            </a:r>
            <a:endParaRPr lang="fr-FR" dirty="0"/>
          </a:p>
        </p:txBody>
      </p:sp>
    </p:spTree>
    <p:extLst>
      <p:ext uri="{BB962C8B-B14F-4D97-AF65-F5344CB8AC3E}">
        <p14:creationId xmlns:p14="http://schemas.microsoft.com/office/powerpoint/2010/main" val="21863645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paramètres (fin)</a:t>
            </a:r>
            <a:endParaRPr lang="fr-FR" dirty="0"/>
          </a:p>
        </p:txBody>
      </p:sp>
      <p:sp>
        <p:nvSpPr>
          <p:cNvPr id="3" name="Espace réservé du contenu 2"/>
          <p:cNvSpPr>
            <a:spLocks noGrp="1"/>
          </p:cNvSpPr>
          <p:nvPr>
            <p:ph idx="1"/>
          </p:nvPr>
        </p:nvSpPr>
        <p:spPr/>
        <p:txBody>
          <a:bodyPr/>
          <a:lstStyle/>
          <a:p>
            <a:r>
              <a:rPr lang="fr-FR" b="1" dirty="0" err="1" smtClean="0">
                <a:solidFill>
                  <a:schemeClr val="accent3"/>
                </a:solidFill>
              </a:rPr>
              <a:t>UnitexLog</a:t>
            </a:r>
            <a:r>
              <a:rPr lang="fr-FR" dirty="0" smtClean="0">
                <a:solidFill>
                  <a:schemeClr val="accent3"/>
                </a:solidFill>
              </a:rPr>
              <a:t> </a:t>
            </a:r>
            <a:r>
              <a:rPr lang="fr-FR" dirty="0" smtClean="0"/>
              <a:t>: (</a:t>
            </a:r>
            <a:r>
              <a:rPr lang="fr-FR" dirty="0" err="1" smtClean="0"/>
              <a:t>opt</a:t>
            </a:r>
            <a:r>
              <a:rPr lang="fr-FR" dirty="0" smtClean="0"/>
              <a:t>.) chemin vers un dossier où stocker les logs des opérations atomiques </a:t>
            </a:r>
            <a:r>
              <a:rPr lang="fr-FR" dirty="0" err="1" smtClean="0"/>
              <a:t>Unitex</a:t>
            </a:r>
            <a:endParaRPr lang="fr-FR" dirty="0" smtClean="0"/>
          </a:p>
          <a:p>
            <a:r>
              <a:rPr lang="fr-FR" b="1" dirty="0" err="1" smtClean="0">
                <a:solidFill>
                  <a:schemeClr val="accent3"/>
                </a:solidFill>
              </a:rPr>
              <a:t>ForceGraphCompilation</a:t>
            </a:r>
            <a:r>
              <a:rPr lang="fr-FR" dirty="0" smtClean="0">
                <a:solidFill>
                  <a:schemeClr val="accent3"/>
                </a:solidFill>
              </a:rPr>
              <a:t> </a:t>
            </a:r>
            <a:r>
              <a:rPr lang="fr-FR" dirty="0" smtClean="0"/>
              <a:t>: (</a:t>
            </a:r>
            <a:r>
              <a:rPr lang="fr-FR" dirty="0" err="1" smtClean="0"/>
              <a:t>opt</a:t>
            </a:r>
            <a:r>
              <a:rPr lang="fr-FR" dirty="0" smtClean="0"/>
              <a:t>.) flag pour forcer la recompilation des graphes lors de l’initialisation de l’annotateur</a:t>
            </a:r>
            <a:endParaRPr lang="fr-FR" dirty="0"/>
          </a:p>
          <a:p>
            <a:r>
              <a:rPr lang="fr-FR" b="1" dirty="0" err="1" smtClean="0">
                <a:solidFill>
                  <a:schemeClr val="accent3"/>
                </a:solidFill>
              </a:rPr>
              <a:t>ForceDictionaryCompilation</a:t>
            </a:r>
            <a:r>
              <a:rPr lang="fr-FR" dirty="0" smtClean="0">
                <a:solidFill>
                  <a:schemeClr val="accent3"/>
                </a:solidFill>
              </a:rPr>
              <a:t> </a:t>
            </a:r>
            <a:r>
              <a:rPr lang="fr-FR" dirty="0" smtClean="0"/>
              <a:t>: </a:t>
            </a:r>
            <a:r>
              <a:rPr lang="fr-FR" dirty="0"/>
              <a:t>(</a:t>
            </a:r>
            <a:r>
              <a:rPr lang="fr-FR" dirty="0" err="1"/>
              <a:t>opt</a:t>
            </a:r>
            <a:r>
              <a:rPr lang="fr-FR" dirty="0"/>
              <a:t>.) flag pour forcer la recompilation des </a:t>
            </a:r>
            <a:r>
              <a:rPr lang="fr-FR" dirty="0" smtClean="0"/>
              <a:t>dictionnaires lors </a:t>
            </a:r>
            <a:r>
              <a:rPr lang="fr-FR" dirty="0"/>
              <a:t>de l’initialisation de </a:t>
            </a:r>
            <a:r>
              <a:rPr lang="fr-FR" dirty="0" smtClean="0"/>
              <a:t>l’annotateur</a:t>
            </a:r>
          </a:p>
          <a:p>
            <a:pPr marL="0" indent="0">
              <a:buNone/>
            </a:pPr>
            <a:endParaRPr lang="fr-FR" dirty="0"/>
          </a:p>
          <a:p>
            <a:endParaRPr lang="fr-FR" dirty="0"/>
          </a:p>
        </p:txBody>
      </p:sp>
    </p:spTree>
    <p:extLst>
      <p:ext uri="{BB962C8B-B14F-4D97-AF65-F5344CB8AC3E}">
        <p14:creationId xmlns:p14="http://schemas.microsoft.com/office/powerpoint/2010/main" val="18621173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stratégies</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En parallèle du système propre à UIMA de « groupes » (correspondant aux langues)</a:t>
            </a:r>
          </a:p>
          <a:p>
            <a:r>
              <a:rPr lang="fr-FR" dirty="0" smtClean="0"/>
              <a:t>Notion de « stratégie de traitement » pour les graphes</a:t>
            </a:r>
          </a:p>
          <a:p>
            <a:pPr marL="0" indent="0">
              <a:buNone/>
            </a:pPr>
            <a:r>
              <a:rPr lang="fr-FR" sz="1600" dirty="0" smtClean="0">
                <a:latin typeface="Courier New" panose="02070309020205020404" pitchFamily="49" charset="0"/>
                <a:cs typeface="Courier New" panose="02070309020205020404" pitchFamily="49" charset="0"/>
              </a:rPr>
              <a:t>		&lt;</a:t>
            </a:r>
            <a:r>
              <a:rPr lang="fr-FR" sz="1600" dirty="0" err="1">
                <a:latin typeface="Courier New" panose="02070309020205020404" pitchFamily="49" charset="0"/>
                <a:cs typeface="Courier New" panose="02070309020205020404" pitchFamily="49" charset="0"/>
              </a:rPr>
              <a:t>nameValuePair</a:t>
            </a:r>
            <a:r>
              <a:rPr lang="fr-FR" sz="1600" dirty="0">
                <a:latin typeface="Courier New" panose="02070309020205020404" pitchFamily="49" charset="0"/>
                <a:cs typeface="Courier New" panose="02070309020205020404" pitchFamily="49" charset="0"/>
              </a:rPr>
              <a:t> </a:t>
            </a:r>
            <a:r>
              <a:rPr lang="fr-FR" sz="1600" dirty="0" err="1">
                <a:latin typeface="Courier New" panose="02070309020205020404" pitchFamily="49" charset="0"/>
                <a:cs typeface="Courier New" panose="02070309020205020404" pitchFamily="49" charset="0"/>
              </a:rPr>
              <a:t>xmlns</a:t>
            </a:r>
            <a:r>
              <a:rPr lang="fr-FR" sz="1600" dirty="0">
                <a:latin typeface="Courier New" panose="02070309020205020404" pitchFamily="49" charset="0"/>
                <a:cs typeface="Courier New" panose="02070309020205020404" pitchFamily="49" charset="0"/>
              </a:rPr>
              <a:t>=</a:t>
            </a:r>
            <a:r>
              <a:rPr lang="fr-FR" sz="1600" i="1" dirty="0">
                <a:latin typeface="Courier New" panose="02070309020205020404" pitchFamily="49" charset="0"/>
                <a:cs typeface="Courier New" panose="02070309020205020404" pitchFamily="49" charset="0"/>
              </a:rPr>
              <a:t>""&gt;</a:t>
            </a:r>
          </a:p>
          <a:p>
            <a:pPr marL="0" indent="0">
              <a:buNone/>
            </a:pPr>
            <a:r>
              <a:rPr lang="fr-FR" sz="1600" dirty="0">
                <a:latin typeface="Courier New" panose="02070309020205020404" pitchFamily="49" charset="0"/>
                <a:cs typeface="Courier New" panose="02070309020205020404" pitchFamily="49" charset="0"/>
              </a:rPr>
              <a:t>          &lt;</a:t>
            </a:r>
            <a:r>
              <a:rPr lang="fr-FR" sz="1600" dirty="0" err="1">
                <a:latin typeface="Courier New" panose="02070309020205020404" pitchFamily="49" charset="0"/>
                <a:cs typeface="Courier New" panose="02070309020205020404" pitchFamily="49" charset="0"/>
              </a:rPr>
              <a:t>name</a:t>
            </a:r>
            <a:r>
              <a:rPr lang="fr-FR" sz="1600" dirty="0">
                <a:latin typeface="Courier New" panose="02070309020205020404" pitchFamily="49" charset="0"/>
                <a:cs typeface="Courier New" panose="02070309020205020404" pitchFamily="49" charset="0"/>
              </a:rPr>
              <a:t>&gt;Graphs&lt;/</a:t>
            </a:r>
            <a:r>
              <a:rPr lang="fr-FR" sz="1600" dirty="0" err="1">
                <a:latin typeface="Courier New" panose="02070309020205020404" pitchFamily="49" charset="0"/>
                <a:cs typeface="Courier New" panose="02070309020205020404" pitchFamily="49" charset="0"/>
              </a:rPr>
              <a:t>name</a:t>
            </a:r>
            <a:r>
              <a:rPr lang="fr-FR" sz="1600" dirty="0">
                <a:latin typeface="Courier New" panose="02070309020205020404" pitchFamily="49" charset="0"/>
                <a:cs typeface="Courier New" panose="02070309020205020404" pitchFamily="49" charset="0"/>
              </a:rPr>
              <a:t>&gt;</a:t>
            </a:r>
          </a:p>
          <a:p>
            <a:pPr marL="0" indent="0">
              <a:buNone/>
            </a:pPr>
            <a:r>
              <a:rPr lang="fr-FR" sz="1600" dirty="0">
                <a:latin typeface="Courier New" panose="02070309020205020404" pitchFamily="49" charset="0"/>
                <a:cs typeface="Courier New" panose="02070309020205020404" pitchFamily="49" charset="0"/>
              </a:rPr>
              <a:t>          &lt;value&gt;</a:t>
            </a:r>
          </a:p>
          <a:p>
            <a:pPr marL="0" indent="0">
              <a:buNone/>
            </a:pPr>
            <a:r>
              <a:rPr lang="fr-FR" sz="1600" dirty="0">
                <a:latin typeface="Courier New" panose="02070309020205020404" pitchFamily="49" charset="0"/>
                <a:cs typeface="Courier New" panose="02070309020205020404" pitchFamily="49" charset="0"/>
              </a:rPr>
              <a:t>            &lt;</a:t>
            </a:r>
            <a:r>
              <a:rPr lang="fr-FR" sz="1600" dirty="0" err="1">
                <a:latin typeface="Courier New" panose="02070309020205020404" pitchFamily="49" charset="0"/>
                <a:cs typeface="Courier New" panose="02070309020205020404" pitchFamily="49" charset="0"/>
              </a:rPr>
              <a:t>array</a:t>
            </a:r>
            <a:r>
              <a:rPr lang="fr-FR" sz="1600" dirty="0">
                <a:latin typeface="Courier New" panose="02070309020205020404" pitchFamily="49" charset="0"/>
                <a:cs typeface="Courier New" panose="02070309020205020404" pitchFamily="49" charset="0"/>
              </a:rPr>
              <a:t>&gt;</a:t>
            </a:r>
          </a:p>
          <a:p>
            <a:pPr marL="0" indent="0">
              <a:buNone/>
            </a:pPr>
            <a:r>
              <a:rPr lang="fr-FR" sz="1600" dirty="0">
                <a:latin typeface="Courier New" panose="02070309020205020404" pitchFamily="49" charset="0"/>
                <a:cs typeface="Courier New" panose="02070309020205020404" pitchFamily="49" charset="0"/>
              </a:rPr>
              <a:t>              &lt;</a:t>
            </a:r>
            <a:r>
              <a:rPr lang="fr-FR" sz="1600" dirty="0" smtClean="0">
                <a:latin typeface="Courier New" panose="02070309020205020404" pitchFamily="49" charset="0"/>
                <a:cs typeface="Courier New" panose="02070309020205020404" pitchFamily="49" charset="0"/>
              </a:rPr>
              <a:t>string&gt;STRATEGIE1=graph1.fst2</a:t>
            </a:r>
            <a:r>
              <a:rPr lang="fr-FR" sz="1600" dirty="0">
                <a:latin typeface="Courier New" panose="02070309020205020404" pitchFamily="49" charset="0"/>
                <a:cs typeface="Courier New" panose="02070309020205020404" pitchFamily="49" charset="0"/>
              </a:rPr>
              <a:t>&lt;/string&gt;</a:t>
            </a:r>
          </a:p>
          <a:p>
            <a:pPr marL="0" indent="0">
              <a:buNone/>
            </a:pPr>
            <a:r>
              <a:rPr lang="fr-FR" sz="1600" dirty="0">
                <a:latin typeface="Courier New" panose="02070309020205020404" pitchFamily="49" charset="0"/>
                <a:cs typeface="Courier New" panose="02070309020205020404" pitchFamily="49" charset="0"/>
              </a:rPr>
              <a:t>              &lt;string&gt;STRATEGIE2=graph2.fst2&lt;/string</a:t>
            </a:r>
            <a:r>
              <a:rPr lang="fr-FR" sz="1600" dirty="0" smtClean="0">
                <a:latin typeface="Courier New" panose="02070309020205020404" pitchFamily="49" charset="0"/>
                <a:cs typeface="Courier New" panose="02070309020205020404" pitchFamily="49" charset="0"/>
              </a:rPr>
              <a:t>&gt;</a:t>
            </a:r>
          </a:p>
          <a:p>
            <a:pPr marL="0" indent="0">
              <a:buNone/>
            </a:pPr>
            <a:r>
              <a:rPr lang="fr-FR" sz="1600" dirty="0">
                <a:latin typeface="Courier New" panose="02070309020205020404" pitchFamily="49" charset="0"/>
                <a:cs typeface="Courier New" panose="02070309020205020404" pitchFamily="49" charset="0"/>
              </a:rPr>
              <a:t> </a:t>
            </a:r>
            <a:r>
              <a:rPr lang="fr-FR" sz="1600" dirty="0" smtClean="0">
                <a:latin typeface="Courier New" panose="02070309020205020404" pitchFamily="49" charset="0"/>
                <a:cs typeface="Courier New" panose="02070309020205020404" pitchFamily="49" charset="0"/>
              </a:rPr>
              <a:t>			  &lt;string&gt;graph3.fst2</a:t>
            </a:r>
            <a:r>
              <a:rPr lang="fr-FR" sz="1600" dirty="0">
                <a:latin typeface="Courier New" panose="02070309020205020404" pitchFamily="49" charset="0"/>
                <a:cs typeface="Courier New" panose="02070309020205020404" pitchFamily="49" charset="0"/>
              </a:rPr>
              <a:t>&lt;/string</a:t>
            </a:r>
            <a:r>
              <a:rPr lang="fr-FR" sz="1600" dirty="0" smtClean="0">
                <a:latin typeface="Courier New" panose="02070309020205020404" pitchFamily="49" charset="0"/>
                <a:cs typeface="Courier New" panose="02070309020205020404" pitchFamily="49" charset="0"/>
              </a:rPr>
              <a:t>&gt;</a:t>
            </a:r>
          </a:p>
          <a:p>
            <a:pPr marL="0" indent="0">
              <a:buNone/>
            </a:pPr>
            <a:r>
              <a:rPr lang="fr-FR" sz="1600" dirty="0" smtClean="0"/>
              <a:t> 			</a:t>
            </a:r>
            <a:r>
              <a:rPr lang="fr-FR" sz="1600" dirty="0" smtClean="0">
                <a:latin typeface="Courier New" panose="02070309020205020404" pitchFamily="49" charset="0"/>
                <a:cs typeface="Courier New" panose="02070309020205020404" pitchFamily="49" charset="0"/>
              </a:rPr>
              <a:t>&lt;/</a:t>
            </a:r>
            <a:r>
              <a:rPr lang="fr-FR" sz="1600" dirty="0" err="1">
                <a:latin typeface="Courier New" panose="02070309020205020404" pitchFamily="49" charset="0"/>
                <a:cs typeface="Courier New" panose="02070309020205020404" pitchFamily="49" charset="0"/>
              </a:rPr>
              <a:t>array</a:t>
            </a:r>
            <a:r>
              <a:rPr lang="fr-FR" sz="1600" dirty="0">
                <a:latin typeface="Courier New" panose="02070309020205020404" pitchFamily="49" charset="0"/>
                <a:cs typeface="Courier New" panose="02070309020205020404" pitchFamily="49" charset="0"/>
              </a:rPr>
              <a:t>&gt;</a:t>
            </a:r>
          </a:p>
          <a:p>
            <a:pPr marL="0" indent="0">
              <a:buNone/>
            </a:pPr>
            <a:r>
              <a:rPr lang="fr-FR" sz="1600" dirty="0">
                <a:latin typeface="Courier New" panose="02070309020205020404" pitchFamily="49" charset="0"/>
                <a:cs typeface="Courier New" panose="02070309020205020404" pitchFamily="49" charset="0"/>
              </a:rPr>
              <a:t>          &lt;/value&gt;</a:t>
            </a:r>
          </a:p>
          <a:p>
            <a:pPr marL="0" indent="0">
              <a:buNone/>
            </a:pPr>
            <a:r>
              <a:rPr lang="fr-FR" sz="1600" dirty="0">
                <a:latin typeface="Courier New" panose="02070309020205020404" pitchFamily="49" charset="0"/>
                <a:cs typeface="Courier New" panose="02070309020205020404" pitchFamily="49" charset="0"/>
              </a:rPr>
              <a:t>     </a:t>
            </a:r>
            <a:r>
              <a:rPr lang="fr-FR" sz="1600" dirty="0" smtClean="0">
                <a:latin typeface="Courier New" panose="02070309020205020404" pitchFamily="49" charset="0"/>
                <a:cs typeface="Courier New" panose="02070309020205020404" pitchFamily="49" charset="0"/>
              </a:rPr>
              <a:t>	&lt;/</a:t>
            </a:r>
            <a:r>
              <a:rPr lang="fr-FR" sz="1600" dirty="0" err="1">
                <a:latin typeface="Courier New" panose="02070309020205020404" pitchFamily="49" charset="0"/>
                <a:cs typeface="Courier New" panose="02070309020205020404" pitchFamily="49" charset="0"/>
              </a:rPr>
              <a:t>nameValuePair</a:t>
            </a:r>
            <a:r>
              <a:rPr lang="fr-FR" sz="1600" dirty="0">
                <a:latin typeface="Courier New" panose="02070309020205020404" pitchFamily="49" charset="0"/>
                <a:cs typeface="Courier New" panose="02070309020205020404" pitchFamily="49" charset="0"/>
              </a:rPr>
              <a:t>&gt;</a:t>
            </a:r>
          </a:p>
        </p:txBody>
      </p:sp>
    </p:spTree>
    <p:extLst>
      <p:ext uri="{BB962C8B-B14F-4D97-AF65-F5344CB8AC3E}">
        <p14:creationId xmlns:p14="http://schemas.microsoft.com/office/powerpoint/2010/main" val="21617896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Stratégie de recherche des ressources</a:t>
            </a:r>
            <a:endParaRPr lang="fr-FR" dirty="0"/>
          </a:p>
        </p:txBody>
      </p:sp>
      <p:sp>
        <p:nvSpPr>
          <p:cNvPr id="3" name="Espace réservé du contenu 2"/>
          <p:cNvSpPr>
            <a:spLocks noGrp="1"/>
          </p:cNvSpPr>
          <p:nvPr>
            <p:ph idx="1"/>
          </p:nvPr>
        </p:nvSpPr>
        <p:spPr/>
        <p:txBody>
          <a:bodyPr>
            <a:normAutofit lnSpcReduction="10000"/>
          </a:bodyPr>
          <a:lstStyle/>
          <a:p>
            <a:pPr marL="457200" indent="-457200">
              <a:buFont typeface="+mj-lt"/>
              <a:buAutoNum type="arabicPeriod"/>
            </a:pPr>
            <a:r>
              <a:rPr lang="fr-FR" dirty="0" smtClean="0"/>
              <a:t>Dans le répertoire spécifié par la variable d’environnement UNITEX_RESOURCES</a:t>
            </a:r>
          </a:p>
          <a:p>
            <a:pPr marL="457200" indent="-457200">
              <a:buFont typeface="+mj-lt"/>
              <a:buAutoNum type="arabicPeriod"/>
            </a:pPr>
            <a:r>
              <a:rPr lang="fr-FR" dirty="0" smtClean="0"/>
              <a:t>Dans le </a:t>
            </a:r>
            <a:r>
              <a:rPr lang="fr-FR" dirty="0" err="1" smtClean="0"/>
              <a:t>DataPath</a:t>
            </a:r>
            <a:r>
              <a:rPr lang="fr-FR" dirty="0" smtClean="0"/>
              <a:t> d’UIMA (par défaut : le répertoire où est situé l’application appelante) </a:t>
            </a:r>
          </a:p>
          <a:p>
            <a:pPr marL="857250" lvl="1" indent="-457200"/>
            <a:r>
              <a:rPr lang="fr-FR" dirty="0" smtClean="0"/>
              <a:t>Sous-répertoire « </a:t>
            </a:r>
            <a:r>
              <a:rPr lang="fr-FR" dirty="0" err="1" smtClean="0"/>
              <a:t>unitex</a:t>
            </a:r>
            <a:r>
              <a:rPr lang="fr-FR" dirty="0" smtClean="0"/>
              <a:t> »</a:t>
            </a:r>
          </a:p>
          <a:p>
            <a:pPr marL="857250" lvl="1" indent="-457200"/>
            <a:r>
              <a:rPr lang="fr-FR" dirty="0" smtClean="0"/>
              <a:t>Sous-répertoire « </a:t>
            </a:r>
            <a:r>
              <a:rPr lang="fr-FR" dirty="0" err="1" smtClean="0"/>
              <a:t>PulseMyUnitex</a:t>
            </a:r>
            <a:r>
              <a:rPr lang="fr-FR" dirty="0" smtClean="0"/>
              <a:t> » (raisons historiques)</a:t>
            </a:r>
          </a:p>
          <a:p>
            <a:pPr marL="857250" lvl="1" indent="-457200"/>
            <a:r>
              <a:rPr lang="fr-FR" dirty="0" smtClean="0"/>
              <a:t>Dans le premier sous-répertoire contenant la chaîne « </a:t>
            </a:r>
            <a:r>
              <a:rPr lang="fr-FR" dirty="0" err="1" smtClean="0"/>
              <a:t>unitex</a:t>
            </a:r>
            <a:r>
              <a:rPr lang="fr-FR" dirty="0" smtClean="0"/>
              <a:t> »</a:t>
            </a:r>
          </a:p>
          <a:p>
            <a:pPr marL="857250" lvl="1" indent="-457200"/>
            <a:endParaRPr lang="fr-FR" dirty="0"/>
          </a:p>
          <a:p>
            <a:pPr marL="457200" indent="-457200"/>
            <a:r>
              <a:rPr lang="fr-FR" dirty="0" smtClean="0"/>
              <a:t>Les ressources d’une langue (groupe) figurent dans le sous-répertoire portant ce nom : par exemple ..\</a:t>
            </a:r>
            <a:r>
              <a:rPr lang="fr-FR" dirty="0" err="1" smtClean="0"/>
              <a:t>unitex</a:t>
            </a:r>
            <a:r>
              <a:rPr lang="fr-FR" dirty="0" smtClean="0"/>
              <a:t>\English</a:t>
            </a:r>
          </a:p>
          <a:p>
            <a:pPr marL="457200" indent="-457200"/>
            <a:r>
              <a:rPr lang="fr-FR" dirty="0" smtClean="0"/>
              <a:t>La structure de ce répertoire reflète celle attendue par </a:t>
            </a:r>
            <a:r>
              <a:rPr lang="fr-FR" dirty="0" err="1" smtClean="0"/>
              <a:t>Unitex</a:t>
            </a:r>
            <a:r>
              <a:rPr lang="fr-FR" dirty="0" smtClean="0"/>
              <a:t> (sous-répertoires </a:t>
            </a:r>
            <a:r>
              <a:rPr lang="fr-FR" dirty="0" err="1" smtClean="0"/>
              <a:t>Dela</a:t>
            </a:r>
            <a:r>
              <a:rPr lang="fr-FR" dirty="0" smtClean="0"/>
              <a:t>, Graphs…)</a:t>
            </a:r>
            <a:endParaRPr lang="fr-FR" dirty="0"/>
          </a:p>
        </p:txBody>
      </p:sp>
    </p:spTree>
    <p:extLst>
      <p:ext uri="{BB962C8B-B14F-4D97-AF65-F5344CB8AC3E}">
        <p14:creationId xmlns:p14="http://schemas.microsoft.com/office/powerpoint/2010/main" val="3179709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Mise en </a:t>
            </a:r>
            <a:r>
              <a:rPr lang="fr-FR" dirty="0" err="1" smtClean="0"/>
              <a:t>oeuvre</a:t>
            </a:r>
            <a:endParaRPr lang="fr-FR" dirty="0"/>
          </a:p>
        </p:txBody>
      </p:sp>
      <p:sp>
        <p:nvSpPr>
          <p:cNvPr id="3" name="Espace réservé du texte 2"/>
          <p:cNvSpPr>
            <a:spLocks noGrp="1"/>
          </p:cNvSpPr>
          <p:nvPr>
            <p:ph type="body" idx="1"/>
          </p:nvPr>
        </p:nvSpPr>
        <p:spPr/>
        <p:txBody>
          <a:bodyPr/>
          <a:lstStyle/>
          <a:p>
            <a:r>
              <a:rPr lang="fr-FR" dirty="0" smtClean="0"/>
              <a:t>L’annotateur et son application exemple</a:t>
            </a:r>
            <a:endParaRPr lang="fr-FR" dirty="0"/>
          </a:p>
        </p:txBody>
      </p:sp>
    </p:spTree>
    <p:extLst>
      <p:ext uri="{BB962C8B-B14F-4D97-AF65-F5344CB8AC3E}">
        <p14:creationId xmlns:p14="http://schemas.microsoft.com/office/powerpoint/2010/main" val="32072117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Téléchargements</a:t>
            </a:r>
            <a:endParaRPr lang="fr-FR" dirty="0"/>
          </a:p>
        </p:txBody>
      </p:sp>
      <p:sp>
        <p:nvSpPr>
          <p:cNvPr id="3" name="Espace réservé du contenu 2"/>
          <p:cNvSpPr>
            <a:spLocks noGrp="1"/>
          </p:cNvSpPr>
          <p:nvPr>
            <p:ph idx="1"/>
          </p:nvPr>
        </p:nvSpPr>
        <p:spPr/>
        <p:txBody>
          <a:bodyPr/>
          <a:lstStyle/>
          <a:p>
            <a:r>
              <a:rPr lang="fr-FR" dirty="0" err="1" smtClean="0"/>
              <a:t>Maven</a:t>
            </a:r>
            <a:endParaRPr lang="fr-FR" dirty="0" smtClean="0"/>
          </a:p>
          <a:p>
            <a:pPr marL="457200" lvl="1" indent="0">
              <a:buNone/>
            </a:pPr>
            <a:r>
              <a:rPr lang="fr-FR" dirty="0">
                <a:solidFill>
                  <a:schemeClr val="accent3"/>
                </a:solidFill>
              </a:rPr>
              <a:t>http://</a:t>
            </a:r>
            <a:r>
              <a:rPr lang="fr-FR" dirty="0" smtClean="0">
                <a:solidFill>
                  <a:schemeClr val="accent3"/>
                </a:solidFill>
              </a:rPr>
              <a:t>maven.apache.org</a:t>
            </a:r>
          </a:p>
          <a:p>
            <a:r>
              <a:rPr lang="fr-FR" dirty="0" smtClean="0"/>
              <a:t>Le code source de l’annotateur</a:t>
            </a:r>
          </a:p>
          <a:p>
            <a:pPr marL="457200" lvl="1" indent="0">
              <a:buNone/>
            </a:pPr>
            <a:r>
              <a:rPr lang="fr-FR" dirty="0">
                <a:solidFill>
                  <a:schemeClr val="accent3"/>
                </a:solidFill>
              </a:rPr>
              <a:t>https://code.google.com/p/gramlab-unitex-cpp-uima-annotator</a:t>
            </a:r>
          </a:p>
          <a:p>
            <a:r>
              <a:rPr lang="fr-FR" dirty="0" smtClean="0"/>
              <a:t>Les binaires de l’annotateur sous forme d’artefacts </a:t>
            </a:r>
            <a:r>
              <a:rPr lang="fr-FR" dirty="0" err="1" smtClean="0"/>
              <a:t>Maven</a:t>
            </a:r>
            <a:endParaRPr lang="fr-FR" dirty="0" smtClean="0"/>
          </a:p>
          <a:p>
            <a:pPr marL="457200" lvl="1" indent="0">
              <a:buNone/>
            </a:pPr>
            <a:r>
              <a:rPr lang="fr-FR" dirty="0">
                <a:solidFill>
                  <a:schemeClr val="accent3"/>
                </a:solidFill>
              </a:rPr>
              <a:t>http://parthenon.univ-mlv.fr:8081/nexus/content/repositories/gramlab</a:t>
            </a:r>
          </a:p>
          <a:p>
            <a:r>
              <a:rPr lang="fr-FR" dirty="0" smtClean="0"/>
              <a:t>Le code source de l’application exemple</a:t>
            </a:r>
          </a:p>
          <a:p>
            <a:pPr marL="457200" lvl="1" indent="0">
              <a:buNone/>
            </a:pPr>
            <a:r>
              <a:rPr lang="fr-FR" dirty="0">
                <a:solidFill>
                  <a:schemeClr val="accent3"/>
                </a:solidFill>
              </a:rPr>
              <a:t>https://</a:t>
            </a:r>
            <a:r>
              <a:rPr lang="fr-FR" dirty="0" smtClean="0">
                <a:solidFill>
                  <a:schemeClr val="accent3"/>
                </a:solidFill>
              </a:rPr>
              <a:t>code.google.com/p/gramlab-unitex-cpp-annotator-sample-app</a:t>
            </a:r>
          </a:p>
          <a:p>
            <a:endParaRPr lang="fr-FR" dirty="0"/>
          </a:p>
        </p:txBody>
      </p:sp>
    </p:spTree>
    <p:extLst>
      <p:ext uri="{BB962C8B-B14F-4D97-AF65-F5344CB8AC3E}">
        <p14:creationId xmlns:p14="http://schemas.microsoft.com/office/powerpoint/2010/main" val="35557593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Annotations produites</a:t>
            </a:r>
            <a:endParaRPr lang="fr-FR" dirty="0"/>
          </a:p>
        </p:txBody>
      </p:sp>
      <p:sp>
        <p:nvSpPr>
          <p:cNvPr id="3" name="Espace réservé du contenu 2"/>
          <p:cNvSpPr>
            <a:spLocks noGrp="1"/>
          </p:cNvSpPr>
          <p:nvPr>
            <p:ph idx="1"/>
          </p:nvPr>
        </p:nvSpPr>
        <p:spPr/>
        <p:txBody>
          <a:bodyPr/>
          <a:lstStyle/>
          <a:p>
            <a:pPr marL="0" indent="0">
              <a:buNone/>
            </a:pPr>
            <a:r>
              <a:rPr lang="fr-FR" dirty="0" smtClean="0">
                <a:solidFill>
                  <a:schemeClr val="accent2"/>
                </a:solidFill>
              </a:rPr>
              <a:t>Toutes les annotations: </a:t>
            </a:r>
            <a:r>
              <a:rPr lang="fr-FR" dirty="0"/>
              <a:t>id (</a:t>
            </a:r>
            <a:r>
              <a:rPr lang="fr-FR" dirty="0" err="1"/>
              <a:t>int</a:t>
            </a:r>
            <a:r>
              <a:rPr lang="fr-FR" dirty="0"/>
              <a:t>), @sofa, </a:t>
            </a:r>
            <a:r>
              <a:rPr lang="fr-FR" dirty="0" err="1"/>
              <a:t>begin</a:t>
            </a:r>
            <a:r>
              <a:rPr lang="fr-FR" dirty="0"/>
              <a:t> </a:t>
            </a:r>
            <a:r>
              <a:rPr lang="fr-FR" dirty="0"/>
              <a:t>(</a:t>
            </a:r>
            <a:r>
              <a:rPr lang="fr-FR" dirty="0" err="1"/>
              <a:t>int</a:t>
            </a:r>
            <a:r>
              <a:rPr lang="fr-FR" dirty="0"/>
              <a:t>), end (</a:t>
            </a:r>
            <a:r>
              <a:rPr lang="fr-FR" dirty="0" err="1"/>
              <a:t>int</a:t>
            </a:r>
            <a:r>
              <a:rPr lang="fr-FR" dirty="0"/>
              <a:t>)</a:t>
            </a:r>
          </a:p>
          <a:p>
            <a:r>
              <a:rPr lang="fr-FR" dirty="0" err="1" smtClean="0">
                <a:solidFill>
                  <a:schemeClr val="accent2"/>
                </a:solidFill>
              </a:rPr>
              <a:t>LanguageArea</a:t>
            </a:r>
            <a:r>
              <a:rPr lang="fr-FR" dirty="0" smtClean="0"/>
              <a:t>: </a:t>
            </a:r>
            <a:r>
              <a:rPr lang="fr-FR" dirty="0" err="1" smtClean="0"/>
              <a:t>language</a:t>
            </a:r>
            <a:r>
              <a:rPr lang="fr-FR" dirty="0" smtClean="0"/>
              <a:t> (</a:t>
            </a:r>
            <a:r>
              <a:rPr lang="fr-FR" dirty="0" err="1" smtClean="0"/>
              <a:t>str</a:t>
            </a:r>
            <a:r>
              <a:rPr lang="fr-FR" dirty="0" smtClean="0"/>
              <a:t>)</a:t>
            </a:r>
          </a:p>
          <a:p>
            <a:r>
              <a:rPr lang="fr-FR" dirty="0" err="1" smtClean="0">
                <a:solidFill>
                  <a:schemeClr val="accent2"/>
                </a:solidFill>
              </a:rPr>
              <a:t>TokenAnnotation</a:t>
            </a:r>
            <a:r>
              <a:rPr lang="fr-FR" dirty="0" smtClean="0"/>
              <a:t>: @</a:t>
            </a:r>
            <a:r>
              <a:rPr lang="fr-FR" dirty="0" err="1" smtClean="0"/>
              <a:t>previous</a:t>
            </a:r>
            <a:r>
              <a:rPr lang="fr-FR" dirty="0" smtClean="0"/>
              <a:t>, @</a:t>
            </a:r>
            <a:r>
              <a:rPr lang="fr-FR" dirty="0" err="1" smtClean="0"/>
              <a:t>next</a:t>
            </a:r>
            <a:r>
              <a:rPr lang="fr-FR" dirty="0" smtClean="0"/>
              <a:t>, </a:t>
            </a:r>
            <a:r>
              <a:rPr lang="fr-FR" dirty="0" err="1" smtClean="0"/>
              <a:t>token</a:t>
            </a:r>
            <a:r>
              <a:rPr lang="fr-FR" dirty="0" smtClean="0"/>
              <a:t> (</a:t>
            </a:r>
            <a:r>
              <a:rPr lang="fr-FR" dirty="0" err="1" smtClean="0"/>
              <a:t>str</a:t>
            </a:r>
            <a:r>
              <a:rPr lang="fr-FR" dirty="0" smtClean="0"/>
              <a:t>), index (</a:t>
            </a:r>
            <a:r>
              <a:rPr lang="fr-FR" dirty="0" err="1" smtClean="0"/>
              <a:t>int</a:t>
            </a:r>
            <a:r>
              <a:rPr lang="fr-FR" dirty="0" smtClean="0"/>
              <a:t>)</a:t>
            </a:r>
          </a:p>
          <a:p>
            <a:r>
              <a:rPr lang="fr-FR" dirty="0" err="1" smtClean="0">
                <a:solidFill>
                  <a:schemeClr val="accent2"/>
                </a:solidFill>
              </a:rPr>
              <a:t>ParagraphAnnotation</a:t>
            </a:r>
            <a:r>
              <a:rPr lang="fr-FR" dirty="0" smtClean="0"/>
              <a:t>: @</a:t>
            </a:r>
            <a:r>
              <a:rPr lang="fr-FR" dirty="0" err="1" smtClean="0"/>
              <a:t>firstToken</a:t>
            </a:r>
            <a:r>
              <a:rPr lang="fr-FR" dirty="0" smtClean="0"/>
              <a:t>, @</a:t>
            </a:r>
            <a:r>
              <a:rPr lang="fr-FR" dirty="0" err="1" smtClean="0"/>
              <a:t>lastToken</a:t>
            </a:r>
            <a:endParaRPr lang="fr-FR" dirty="0" smtClean="0"/>
          </a:p>
          <a:p>
            <a:r>
              <a:rPr lang="fr-FR" dirty="0" err="1" smtClean="0">
                <a:solidFill>
                  <a:schemeClr val="accent2"/>
                </a:solidFill>
              </a:rPr>
              <a:t>SentenceAnnotation</a:t>
            </a:r>
            <a:r>
              <a:rPr lang="fr-FR" dirty="0" smtClean="0"/>
              <a:t>: @</a:t>
            </a:r>
            <a:r>
              <a:rPr lang="fr-FR" dirty="0" err="1" smtClean="0"/>
              <a:t>firstToken</a:t>
            </a:r>
            <a:r>
              <a:rPr lang="fr-FR" dirty="0" smtClean="0"/>
              <a:t>, @</a:t>
            </a:r>
            <a:r>
              <a:rPr lang="fr-FR" dirty="0" err="1" smtClean="0"/>
              <a:t>lastToken</a:t>
            </a:r>
            <a:r>
              <a:rPr lang="fr-FR" dirty="0" smtClean="0"/>
              <a:t>, @</a:t>
            </a:r>
            <a:r>
              <a:rPr lang="fr-FR" dirty="0" err="1" smtClean="0"/>
              <a:t>paragraph</a:t>
            </a:r>
            <a:endParaRPr lang="fr-FR" dirty="0" smtClean="0"/>
          </a:p>
          <a:p>
            <a:r>
              <a:rPr lang="fr-FR" dirty="0" err="1" smtClean="0">
                <a:solidFill>
                  <a:schemeClr val="accent2"/>
                </a:solidFill>
              </a:rPr>
              <a:t>TransductionOutputAnnotation</a:t>
            </a:r>
            <a:r>
              <a:rPr lang="fr-FR" dirty="0" smtClean="0"/>
              <a:t>: output (</a:t>
            </a:r>
            <a:r>
              <a:rPr lang="fr-FR" dirty="0" err="1" smtClean="0"/>
              <a:t>str</a:t>
            </a:r>
            <a:r>
              <a:rPr lang="fr-FR" dirty="0" smtClean="0"/>
              <a:t>)</a:t>
            </a:r>
          </a:p>
          <a:p>
            <a:r>
              <a:rPr lang="fr-FR" dirty="0" err="1" smtClean="0">
                <a:solidFill>
                  <a:schemeClr val="accent2"/>
                </a:solidFill>
              </a:rPr>
              <a:t>AnnotatorPerformanceAnnotation</a:t>
            </a:r>
            <a:r>
              <a:rPr lang="fr-FR" dirty="0" smtClean="0"/>
              <a:t>: </a:t>
            </a:r>
            <a:r>
              <a:rPr lang="fr-FR" dirty="0" err="1" smtClean="0"/>
              <a:t>componentName</a:t>
            </a:r>
            <a:r>
              <a:rPr lang="fr-FR" dirty="0" smtClean="0"/>
              <a:t> (</a:t>
            </a:r>
            <a:r>
              <a:rPr lang="fr-FR" dirty="0" err="1" smtClean="0"/>
              <a:t>str</a:t>
            </a:r>
            <a:r>
              <a:rPr lang="fr-FR" dirty="0" smtClean="0"/>
              <a:t>), </a:t>
            </a:r>
            <a:r>
              <a:rPr lang="fr-FR" dirty="0" err="1" smtClean="0"/>
              <a:t>elapsedTime</a:t>
            </a:r>
            <a:r>
              <a:rPr lang="fr-FR" dirty="0" smtClean="0"/>
              <a:t> (</a:t>
            </a:r>
            <a:r>
              <a:rPr lang="fr-FR" dirty="0" err="1" smtClean="0"/>
              <a:t>int</a:t>
            </a:r>
            <a:r>
              <a:rPr lang="fr-FR" dirty="0" smtClean="0"/>
              <a:t>)</a:t>
            </a:r>
          </a:p>
          <a:p>
            <a:r>
              <a:rPr lang="fr-FR" dirty="0" err="1" smtClean="0">
                <a:solidFill>
                  <a:schemeClr val="accent2"/>
                </a:solidFill>
              </a:rPr>
              <a:t>AutomatonLocatePerformanceAnnotation</a:t>
            </a:r>
            <a:r>
              <a:rPr lang="fr-FR" dirty="0" smtClean="0"/>
              <a:t>: </a:t>
            </a:r>
            <a:r>
              <a:rPr lang="fr-FR" dirty="0" err="1"/>
              <a:t>componentName</a:t>
            </a:r>
            <a:r>
              <a:rPr lang="fr-FR" dirty="0"/>
              <a:t> (</a:t>
            </a:r>
            <a:r>
              <a:rPr lang="fr-FR" dirty="0" err="1"/>
              <a:t>str</a:t>
            </a:r>
            <a:r>
              <a:rPr lang="fr-FR" dirty="0"/>
              <a:t>), </a:t>
            </a:r>
            <a:r>
              <a:rPr lang="fr-FR" dirty="0" err="1"/>
              <a:t>elapsedTime</a:t>
            </a:r>
            <a:r>
              <a:rPr lang="fr-FR" dirty="0"/>
              <a:t> (</a:t>
            </a:r>
            <a:r>
              <a:rPr lang="fr-FR" dirty="0" err="1"/>
              <a:t>int</a:t>
            </a:r>
            <a:r>
              <a:rPr lang="fr-FR" dirty="0"/>
              <a:t>)</a:t>
            </a:r>
          </a:p>
        </p:txBody>
      </p:sp>
    </p:spTree>
    <p:extLst>
      <p:ext uri="{BB962C8B-B14F-4D97-AF65-F5344CB8AC3E}">
        <p14:creationId xmlns:p14="http://schemas.microsoft.com/office/powerpoint/2010/main" val="3420382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a:t>
            </a:r>
            <a:endParaRPr lang="fr-FR" dirty="0"/>
          </a:p>
        </p:txBody>
      </p:sp>
      <p:sp>
        <p:nvSpPr>
          <p:cNvPr id="3" name="Espace réservé du contenu 2"/>
          <p:cNvSpPr>
            <a:spLocks noGrp="1"/>
          </p:cNvSpPr>
          <p:nvPr>
            <p:ph idx="1"/>
          </p:nvPr>
        </p:nvSpPr>
        <p:spPr/>
        <p:txBody>
          <a:bodyPr/>
          <a:lstStyle/>
          <a:p>
            <a:r>
              <a:rPr lang="fr-FR" dirty="0" smtClean="0"/>
              <a:t>Adaptation de l’application exemple</a:t>
            </a:r>
          </a:p>
          <a:p>
            <a:pPr lvl="1"/>
            <a:r>
              <a:rPr lang="fr-FR" dirty="0" smtClean="0"/>
              <a:t>Reconnaissance de dates	</a:t>
            </a:r>
            <a:endParaRPr lang="fr-FR" dirty="0"/>
          </a:p>
        </p:txBody>
      </p:sp>
    </p:spTree>
    <p:extLst>
      <p:ext uri="{BB962C8B-B14F-4D97-AF65-F5344CB8AC3E}">
        <p14:creationId xmlns:p14="http://schemas.microsoft.com/office/powerpoint/2010/main" val="18686399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Situation actuelle</a:t>
            </a:r>
            <a:endParaRPr lang="fr-FR" dirty="0"/>
          </a:p>
        </p:txBody>
      </p:sp>
      <p:sp>
        <p:nvSpPr>
          <p:cNvPr id="3" name="Espace réservé du texte 2"/>
          <p:cNvSpPr>
            <a:spLocks noGrp="1"/>
          </p:cNvSpPr>
          <p:nvPr>
            <p:ph type="body" idx="1"/>
          </p:nvPr>
        </p:nvSpPr>
        <p:spPr/>
        <p:txBody>
          <a:bodyPr/>
          <a:lstStyle/>
          <a:p>
            <a:r>
              <a:rPr lang="fr-FR" dirty="0" smtClean="0"/>
              <a:t>…et future</a:t>
            </a:r>
            <a:endParaRPr lang="fr-FR" dirty="0"/>
          </a:p>
        </p:txBody>
      </p:sp>
    </p:spTree>
    <p:extLst>
      <p:ext uri="{BB962C8B-B14F-4D97-AF65-F5344CB8AC3E}">
        <p14:creationId xmlns:p14="http://schemas.microsoft.com/office/powerpoint/2010/main" val="9073161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Performances</a:t>
            </a:r>
            <a:endParaRPr lang="fr-FR" dirty="0"/>
          </a:p>
        </p:txBody>
      </p:sp>
      <p:sp>
        <p:nvSpPr>
          <p:cNvPr id="3" name="Espace réservé du contenu 2"/>
          <p:cNvSpPr>
            <a:spLocks noGrp="1"/>
          </p:cNvSpPr>
          <p:nvPr>
            <p:ph idx="1"/>
          </p:nvPr>
        </p:nvSpPr>
        <p:spPr/>
        <p:txBody>
          <a:bodyPr/>
          <a:lstStyle/>
          <a:p>
            <a:r>
              <a:rPr lang="fr-FR" dirty="0" smtClean="0"/>
              <a:t>Mesurées sur un PC </a:t>
            </a:r>
            <a:r>
              <a:rPr lang="fr-FR" dirty="0" err="1" smtClean="0"/>
              <a:t>quadricoeur</a:t>
            </a:r>
            <a:r>
              <a:rPr lang="fr-FR" dirty="0" smtClean="0"/>
              <a:t> i7 à 2,4 GHz</a:t>
            </a:r>
          </a:p>
          <a:p>
            <a:r>
              <a:rPr lang="fr-FR" dirty="0" smtClean="0"/>
              <a:t>Corpus de plus de 16000 « mails » (documents d’environ 5Ko)</a:t>
            </a:r>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3030745736"/>
              </p:ext>
            </p:extLst>
          </p:nvPr>
        </p:nvGraphicFramePr>
        <p:xfrm>
          <a:off x="1570009" y="3524842"/>
          <a:ext cx="8652292" cy="1010920"/>
        </p:xfrm>
        <a:graphic>
          <a:graphicData uri="http://schemas.openxmlformats.org/drawingml/2006/table">
            <a:tbl>
              <a:tblPr firstRow="1" bandRow="1">
                <a:tableStyleId>{5C22544A-7EE6-4342-B048-85BDC9FD1C3A}</a:tableStyleId>
              </a:tblPr>
              <a:tblGrid>
                <a:gridCol w="2163073"/>
                <a:gridCol w="2163073"/>
                <a:gridCol w="2163073"/>
                <a:gridCol w="2163073"/>
              </a:tblGrid>
              <a:tr h="0">
                <a:tc>
                  <a:txBody>
                    <a:bodyPr/>
                    <a:lstStyle/>
                    <a:p>
                      <a:pPr algn="ctr"/>
                      <a:r>
                        <a:rPr lang="fr-FR" dirty="0" smtClean="0"/>
                        <a:t>C++ </a:t>
                      </a:r>
                    </a:p>
                    <a:p>
                      <a:pPr algn="ctr"/>
                      <a:r>
                        <a:rPr lang="fr-FR" dirty="0" smtClean="0"/>
                        <a:t>Base </a:t>
                      </a:r>
                      <a:r>
                        <a:rPr lang="fr-FR" dirty="0" smtClean="0"/>
                        <a:t>(sans VFS)</a:t>
                      </a:r>
                      <a:endParaRPr lang="fr-FR" dirty="0"/>
                    </a:p>
                  </a:txBody>
                  <a:tcPr/>
                </a:tc>
                <a:tc>
                  <a:txBody>
                    <a:bodyPr/>
                    <a:lstStyle/>
                    <a:p>
                      <a:pPr algn="ctr"/>
                      <a:r>
                        <a:rPr lang="fr-FR" dirty="0" smtClean="0"/>
                        <a:t>C++ </a:t>
                      </a:r>
                    </a:p>
                    <a:p>
                      <a:pPr algn="ctr"/>
                      <a:r>
                        <a:rPr lang="fr-FR" dirty="0" smtClean="0"/>
                        <a:t>VFS </a:t>
                      </a:r>
                      <a:r>
                        <a:rPr lang="fr-FR" dirty="0" smtClean="0"/>
                        <a:t>natif</a:t>
                      </a:r>
                      <a:endParaRPr lang="fr-FR" dirty="0"/>
                    </a:p>
                  </a:txBody>
                  <a:tcPr/>
                </a:tc>
                <a:tc>
                  <a:txBody>
                    <a:bodyPr/>
                    <a:lstStyle/>
                    <a:p>
                      <a:pPr algn="ctr"/>
                      <a:r>
                        <a:rPr lang="fr-FR" dirty="0" smtClean="0"/>
                        <a:t>C++ </a:t>
                      </a:r>
                    </a:p>
                    <a:p>
                      <a:pPr algn="ctr"/>
                      <a:r>
                        <a:rPr lang="fr-FR" dirty="0" smtClean="0"/>
                        <a:t>VFS </a:t>
                      </a:r>
                      <a:r>
                        <a:rPr lang="fr-FR" dirty="0" err="1" smtClean="0"/>
                        <a:t>Ergonotics</a:t>
                      </a:r>
                      <a:endParaRPr lang="fr-FR" dirty="0"/>
                    </a:p>
                  </a:txBody>
                  <a:tcPr/>
                </a:tc>
                <a:tc>
                  <a:txBody>
                    <a:bodyPr/>
                    <a:lstStyle/>
                    <a:p>
                      <a:pPr algn="ctr"/>
                      <a:r>
                        <a:rPr lang="fr-FR" dirty="0" smtClean="0"/>
                        <a:t>Java </a:t>
                      </a:r>
                    </a:p>
                    <a:p>
                      <a:pPr algn="ctr"/>
                      <a:r>
                        <a:rPr lang="fr-FR" dirty="0" smtClean="0"/>
                        <a:t>VFS </a:t>
                      </a:r>
                      <a:r>
                        <a:rPr lang="fr-FR" dirty="0" err="1" smtClean="0"/>
                        <a:t>Ergonotics</a:t>
                      </a:r>
                      <a:endParaRPr lang="fr-FR" dirty="0"/>
                    </a:p>
                  </a:txBody>
                  <a:tcPr/>
                </a:tc>
              </a:tr>
              <a:tr h="370840">
                <a:tc>
                  <a:txBody>
                    <a:bodyPr/>
                    <a:lstStyle/>
                    <a:p>
                      <a:pPr algn="ctr"/>
                      <a:r>
                        <a:rPr lang="fr-FR" dirty="0" smtClean="0"/>
                        <a:t>811 ms/mail</a:t>
                      </a:r>
                      <a:endParaRPr lang="fr-FR" dirty="0"/>
                    </a:p>
                  </a:txBody>
                  <a:tcPr/>
                </a:tc>
                <a:tc>
                  <a:txBody>
                    <a:bodyPr/>
                    <a:lstStyle/>
                    <a:p>
                      <a:pPr algn="ctr"/>
                      <a:r>
                        <a:rPr lang="fr-FR" dirty="0" smtClean="0"/>
                        <a:t>510 ms/mail</a:t>
                      </a:r>
                      <a:endParaRPr lang="fr-FR" dirty="0"/>
                    </a:p>
                  </a:txBody>
                  <a:tcPr/>
                </a:tc>
                <a:tc>
                  <a:txBody>
                    <a:bodyPr/>
                    <a:lstStyle/>
                    <a:p>
                      <a:pPr algn="ctr"/>
                      <a:r>
                        <a:rPr lang="fr-FR" dirty="0" smtClean="0"/>
                        <a:t>390 ms/mail</a:t>
                      </a:r>
                      <a:endParaRPr lang="fr-FR" dirty="0"/>
                    </a:p>
                  </a:txBody>
                  <a:tcPr/>
                </a:tc>
                <a:tc>
                  <a:txBody>
                    <a:bodyPr/>
                    <a:lstStyle/>
                    <a:p>
                      <a:pPr algn="ctr"/>
                      <a:r>
                        <a:rPr lang="fr-FR" dirty="0" smtClean="0"/>
                        <a:t>486 ms/mail</a:t>
                      </a:r>
                      <a:endParaRPr lang="fr-FR" dirty="0"/>
                    </a:p>
                  </a:txBody>
                  <a:tcPr/>
                </a:tc>
              </a:tr>
            </a:tbl>
          </a:graphicData>
        </a:graphic>
      </p:graphicFrame>
      <p:sp>
        <p:nvSpPr>
          <p:cNvPr id="5" name="ZoneTexte 4"/>
          <p:cNvSpPr txBox="1"/>
          <p:nvPr/>
        </p:nvSpPr>
        <p:spPr>
          <a:xfrm>
            <a:off x="1234441" y="4901184"/>
            <a:ext cx="9811512" cy="923330"/>
          </a:xfrm>
          <a:prstGeom prst="rect">
            <a:avLst/>
          </a:prstGeom>
          <a:noFill/>
        </p:spPr>
        <p:txBody>
          <a:bodyPr wrap="square" rtlCol="0">
            <a:spAutoFit/>
          </a:bodyPr>
          <a:lstStyle/>
          <a:p>
            <a:r>
              <a:rPr lang="fr-FR" dirty="0" smtClean="0"/>
              <a:t>* En l’état actuel des choses, la librairie basée sur le VFS natif présente des fuites mémoire et peut provoquer des sorties intempestives de la JVM après </a:t>
            </a:r>
            <a:r>
              <a:rPr lang="fr-FR" dirty="0" smtClean="0"/>
              <a:t>1500 </a:t>
            </a:r>
            <a:r>
              <a:rPr lang="fr-FR" dirty="0" smtClean="0"/>
              <a:t>documents traités.</a:t>
            </a:r>
            <a:endParaRPr lang="fr-FR" dirty="0"/>
          </a:p>
        </p:txBody>
      </p:sp>
    </p:spTree>
    <p:extLst>
      <p:ext uri="{BB962C8B-B14F-4D97-AF65-F5344CB8AC3E}">
        <p14:creationId xmlns:p14="http://schemas.microsoft.com/office/powerpoint/2010/main" val="27699392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Sommaire</a:t>
            </a:r>
            <a:endParaRPr lang="fr-FR" dirty="0"/>
          </a:p>
        </p:txBody>
      </p:sp>
      <p:sp>
        <p:nvSpPr>
          <p:cNvPr id="3" name="Espace réservé du contenu 2"/>
          <p:cNvSpPr>
            <a:spLocks noGrp="1"/>
          </p:cNvSpPr>
          <p:nvPr>
            <p:ph idx="1"/>
          </p:nvPr>
        </p:nvSpPr>
        <p:spPr/>
        <p:txBody>
          <a:bodyPr numCol="2">
            <a:normAutofit/>
          </a:bodyPr>
          <a:lstStyle/>
          <a:p>
            <a:r>
              <a:rPr lang="fr-FR" dirty="0" smtClean="0"/>
              <a:t>Généralités</a:t>
            </a:r>
          </a:p>
          <a:p>
            <a:pPr lvl="1"/>
            <a:r>
              <a:rPr lang="fr-FR" dirty="0" smtClean="0"/>
              <a:t>Objectifs de l’annotateur</a:t>
            </a:r>
          </a:p>
          <a:p>
            <a:pPr lvl="1"/>
            <a:r>
              <a:rPr lang="fr-FR" dirty="0" smtClean="0"/>
              <a:t>UIMA</a:t>
            </a:r>
          </a:p>
          <a:p>
            <a:r>
              <a:rPr lang="fr-FR" dirty="0" smtClean="0"/>
              <a:t>Configuration</a:t>
            </a:r>
          </a:p>
          <a:p>
            <a:pPr lvl="1"/>
            <a:r>
              <a:rPr lang="fr-FR" dirty="0" smtClean="0"/>
              <a:t>Le descripteur</a:t>
            </a:r>
          </a:p>
          <a:p>
            <a:pPr lvl="1"/>
            <a:r>
              <a:rPr lang="fr-FR" dirty="0" smtClean="0"/>
              <a:t>Les groupes de paramètres</a:t>
            </a:r>
          </a:p>
          <a:p>
            <a:pPr lvl="1"/>
            <a:r>
              <a:rPr lang="fr-FR" dirty="0" smtClean="0"/>
              <a:t>Les paramètres</a:t>
            </a:r>
          </a:p>
          <a:p>
            <a:pPr lvl="1"/>
            <a:r>
              <a:rPr lang="fr-FR" dirty="0" smtClean="0"/>
              <a:t>Les stratégies</a:t>
            </a:r>
          </a:p>
          <a:p>
            <a:pPr lvl="1"/>
            <a:r>
              <a:rPr lang="fr-FR" dirty="0" smtClean="0"/>
              <a:t>Recherche des ressources</a:t>
            </a:r>
          </a:p>
          <a:p>
            <a:endParaRPr lang="fr-FR" dirty="0" smtClean="0"/>
          </a:p>
          <a:p>
            <a:r>
              <a:rPr lang="fr-FR" dirty="0" smtClean="0"/>
              <a:t>Mise en œuvre et exemple</a:t>
            </a:r>
          </a:p>
          <a:p>
            <a:pPr lvl="1"/>
            <a:r>
              <a:rPr lang="fr-FR" dirty="0" smtClean="0"/>
              <a:t>Téléchargements</a:t>
            </a:r>
          </a:p>
          <a:p>
            <a:pPr lvl="1"/>
            <a:r>
              <a:rPr lang="fr-FR" dirty="0" smtClean="0"/>
              <a:t>Annotations produites</a:t>
            </a:r>
            <a:endParaRPr lang="fr-FR" dirty="0" smtClean="0"/>
          </a:p>
          <a:p>
            <a:pPr lvl="1"/>
            <a:r>
              <a:rPr lang="fr-FR" dirty="0" smtClean="0"/>
              <a:t>Adaptation de l’application d’exemple</a:t>
            </a:r>
          </a:p>
          <a:p>
            <a:r>
              <a:rPr lang="fr-FR" dirty="0" smtClean="0"/>
              <a:t>Situation actuelle</a:t>
            </a:r>
          </a:p>
          <a:p>
            <a:pPr lvl="1"/>
            <a:r>
              <a:rPr lang="fr-FR" dirty="0" smtClean="0"/>
              <a:t>Performances</a:t>
            </a:r>
          </a:p>
          <a:p>
            <a:pPr lvl="1"/>
            <a:r>
              <a:rPr lang="fr-FR" dirty="0" smtClean="0"/>
              <a:t>Les 2 versions de la bibliothèque </a:t>
            </a:r>
            <a:r>
              <a:rPr lang="fr-FR" dirty="0" err="1" smtClean="0"/>
              <a:t>Unitex</a:t>
            </a:r>
            <a:endParaRPr lang="fr-FR" dirty="0" smtClean="0"/>
          </a:p>
          <a:p>
            <a:pPr lvl="1"/>
            <a:r>
              <a:rPr lang="fr-FR" dirty="0" smtClean="0"/>
              <a:t>Appel à contributions</a:t>
            </a:r>
          </a:p>
          <a:p>
            <a:pPr lvl="1"/>
            <a:endParaRPr lang="fr-FR" dirty="0"/>
          </a:p>
        </p:txBody>
      </p:sp>
    </p:spTree>
    <p:extLst>
      <p:ext uri="{BB962C8B-B14F-4D97-AF65-F5344CB8AC3E}">
        <p14:creationId xmlns:p14="http://schemas.microsoft.com/office/powerpoint/2010/main" val="4164944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4" end="14"/>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5" end="15"/>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6" end="16"/>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2 versions de la bibliothèque </a:t>
            </a:r>
            <a:r>
              <a:rPr lang="fr-FR" dirty="0" err="1" smtClean="0"/>
              <a:t>Unitex</a:t>
            </a:r>
            <a:endParaRPr lang="fr-FR" dirty="0"/>
          </a:p>
        </p:txBody>
      </p:sp>
      <p:sp>
        <p:nvSpPr>
          <p:cNvPr id="3" name="Espace réservé du contenu 2"/>
          <p:cNvSpPr>
            <a:spLocks noGrp="1"/>
          </p:cNvSpPr>
          <p:nvPr>
            <p:ph idx="1"/>
          </p:nvPr>
        </p:nvSpPr>
        <p:spPr/>
        <p:txBody>
          <a:bodyPr/>
          <a:lstStyle/>
          <a:p>
            <a:r>
              <a:rPr lang="fr-FR" dirty="0" smtClean="0"/>
              <a:t>L’annotateur se base sur la bibliothèque </a:t>
            </a:r>
            <a:r>
              <a:rPr lang="fr-FR" dirty="0" err="1" smtClean="0"/>
              <a:t>Unitex</a:t>
            </a:r>
            <a:r>
              <a:rPr lang="fr-FR" dirty="0" smtClean="0"/>
              <a:t> qui vient sous 2 versions</a:t>
            </a:r>
          </a:p>
          <a:p>
            <a:pPr marL="800100" lvl="1" indent="-342900">
              <a:buFont typeface="+mj-lt"/>
              <a:buAutoNum type="arabicPeriod"/>
            </a:pPr>
            <a:r>
              <a:rPr lang="fr-FR" dirty="0" smtClean="0"/>
              <a:t>La version « native » open source, avec une virtualisations basique des fichiers de ressource (graphes, dictionnaires, alphabets)</a:t>
            </a:r>
          </a:p>
          <a:p>
            <a:pPr marL="800100" lvl="1" indent="-342900">
              <a:buFont typeface="+mj-lt"/>
              <a:buAutoNum type="arabicPeriod"/>
            </a:pPr>
            <a:r>
              <a:rPr lang="fr-FR" dirty="0" smtClean="0"/>
              <a:t>Une version commercialisée par </a:t>
            </a:r>
            <a:r>
              <a:rPr lang="fr-FR" dirty="0" err="1" smtClean="0"/>
              <a:t>Ergonotics</a:t>
            </a:r>
            <a:r>
              <a:rPr lang="fr-FR" dirty="0" smtClean="0"/>
              <a:t> avec une virtualisation sophistiquée et une gestion optimisée des manipulations en mémoire</a:t>
            </a:r>
          </a:p>
          <a:p>
            <a:pPr marL="400050"/>
            <a:r>
              <a:rPr lang="fr-FR" dirty="0" smtClean="0"/>
              <a:t>Dans les 2 cas, l’interface est la même, il suffit donc de remplacer une bibliothèque par une autre lors du déploiement de l’annotateur</a:t>
            </a:r>
            <a:endParaRPr lang="fr-FR" dirty="0"/>
          </a:p>
        </p:txBody>
      </p:sp>
    </p:spTree>
    <p:extLst>
      <p:ext uri="{BB962C8B-B14F-4D97-AF65-F5344CB8AC3E}">
        <p14:creationId xmlns:p14="http://schemas.microsoft.com/office/powerpoint/2010/main" val="15109064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Appel à contributions</a:t>
            </a:r>
            <a:endParaRPr lang="fr-FR" dirty="0"/>
          </a:p>
        </p:txBody>
      </p:sp>
      <p:sp>
        <p:nvSpPr>
          <p:cNvPr id="3" name="Espace réservé du contenu 2"/>
          <p:cNvSpPr>
            <a:spLocks noGrp="1"/>
          </p:cNvSpPr>
          <p:nvPr>
            <p:ph idx="1"/>
          </p:nvPr>
        </p:nvSpPr>
        <p:spPr/>
        <p:txBody>
          <a:bodyPr/>
          <a:lstStyle/>
          <a:p>
            <a:r>
              <a:rPr lang="fr-FR" dirty="0" smtClean="0"/>
              <a:t>Téléchargez l’annotateur, et l’application exemple et amusez-vous !</a:t>
            </a:r>
          </a:p>
          <a:p>
            <a:r>
              <a:rPr lang="fr-FR" dirty="0" smtClean="0"/>
              <a:t>Vous pouvez me contacter pour de l’aide :</a:t>
            </a:r>
          </a:p>
          <a:p>
            <a:pPr marL="457200" lvl="1" indent="0">
              <a:buNone/>
            </a:pPr>
            <a:r>
              <a:rPr lang="fr-FR" dirty="0" smtClean="0">
                <a:solidFill>
                  <a:schemeClr val="accent3"/>
                </a:solidFill>
              </a:rPr>
              <a:t>surcin@kwaga.com</a:t>
            </a:r>
          </a:p>
          <a:p>
            <a:r>
              <a:rPr lang="fr-FR" dirty="0" smtClean="0"/>
              <a:t>Nous avons besoin de contributeurs pour faire vivre </a:t>
            </a:r>
            <a:r>
              <a:rPr lang="fr-FR" dirty="0" err="1" smtClean="0"/>
              <a:t>Unitex</a:t>
            </a:r>
            <a:r>
              <a:rPr lang="fr-FR" dirty="0" smtClean="0"/>
              <a:t>, et l’annotateur </a:t>
            </a:r>
            <a:r>
              <a:rPr lang="fr-FR" dirty="0" err="1" smtClean="0"/>
              <a:t>Unitex</a:t>
            </a:r>
            <a:r>
              <a:rPr lang="fr-FR" dirty="0" smtClean="0"/>
              <a:t> !</a:t>
            </a:r>
          </a:p>
          <a:p>
            <a:endParaRPr lang="fr-FR" dirty="0"/>
          </a:p>
        </p:txBody>
      </p:sp>
    </p:spTree>
    <p:extLst>
      <p:ext uri="{BB962C8B-B14F-4D97-AF65-F5344CB8AC3E}">
        <p14:creationId xmlns:p14="http://schemas.microsoft.com/office/powerpoint/2010/main" val="1541270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Généralités</a:t>
            </a:r>
            <a:endParaRPr lang="fr-FR" dirty="0"/>
          </a:p>
        </p:txBody>
      </p:sp>
      <p:sp>
        <p:nvSpPr>
          <p:cNvPr id="3" name="Espace réservé du texte 2"/>
          <p:cNvSpPr>
            <a:spLocks noGrp="1"/>
          </p:cNvSpPr>
          <p:nvPr>
            <p:ph type="body" idx="1"/>
          </p:nvPr>
        </p:nvSpPr>
        <p:spPr/>
        <p:txBody>
          <a:bodyPr/>
          <a:lstStyle/>
          <a:p>
            <a:r>
              <a:rPr lang="fr-FR" dirty="0" smtClean="0"/>
              <a:t>L’annotateur et UIMA</a:t>
            </a:r>
            <a:endParaRPr lang="fr-FR" dirty="0"/>
          </a:p>
        </p:txBody>
      </p:sp>
    </p:spTree>
    <p:extLst>
      <p:ext uri="{BB962C8B-B14F-4D97-AF65-F5344CB8AC3E}">
        <p14:creationId xmlns:p14="http://schemas.microsoft.com/office/powerpoint/2010/main" val="1345213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Objectifs</a:t>
            </a:r>
            <a:endParaRPr lang="fr-FR" dirty="0"/>
          </a:p>
        </p:txBody>
      </p:sp>
      <p:sp>
        <p:nvSpPr>
          <p:cNvPr id="3" name="Espace réservé du contenu 2"/>
          <p:cNvSpPr>
            <a:spLocks noGrp="1"/>
          </p:cNvSpPr>
          <p:nvPr>
            <p:ph idx="1"/>
          </p:nvPr>
        </p:nvSpPr>
        <p:spPr/>
        <p:txBody>
          <a:bodyPr/>
          <a:lstStyle/>
          <a:p>
            <a:pPr marL="457200" indent="-457200">
              <a:buFont typeface="+mj-lt"/>
              <a:buAutoNum type="arabicPeriod"/>
            </a:pPr>
            <a:r>
              <a:rPr lang="fr-FR" dirty="0" smtClean="0"/>
              <a:t>Gestion de haut niveau d’</a:t>
            </a:r>
            <a:r>
              <a:rPr lang="fr-FR" dirty="0" err="1" smtClean="0"/>
              <a:t>Unitex</a:t>
            </a:r>
            <a:endParaRPr lang="fr-FR" dirty="0" smtClean="0"/>
          </a:p>
          <a:p>
            <a:pPr lvl="1"/>
            <a:r>
              <a:rPr lang="fr-FR" i="1" dirty="0" smtClean="0"/>
              <a:t>Contrairement à la bibliothèque</a:t>
            </a:r>
          </a:p>
          <a:p>
            <a:pPr marL="457200" indent="-457200">
              <a:buFont typeface="+mj-lt"/>
              <a:buAutoNum type="arabicPeriod"/>
            </a:pPr>
            <a:r>
              <a:rPr lang="fr-FR" dirty="0" smtClean="0"/>
              <a:t>Approche cohérente des ressources et des processus</a:t>
            </a:r>
          </a:p>
          <a:p>
            <a:pPr lvl="1"/>
            <a:r>
              <a:rPr lang="fr-FR" i="1" dirty="0" smtClean="0"/>
              <a:t>Implémente un traitement standard</a:t>
            </a:r>
          </a:p>
          <a:p>
            <a:pPr marL="457200" indent="-457200">
              <a:buFont typeface="+mj-lt"/>
              <a:buAutoNum type="arabicPeriod"/>
            </a:pPr>
            <a:r>
              <a:rPr lang="fr-FR" dirty="0" smtClean="0"/>
              <a:t>Intégration facilitée dans une chaîne de traitement plus vaste</a:t>
            </a:r>
          </a:p>
          <a:p>
            <a:pPr lvl="1"/>
            <a:r>
              <a:rPr lang="fr-FR" i="1" dirty="0" smtClean="0"/>
              <a:t>Grâce à UIMA</a:t>
            </a:r>
            <a:endParaRPr lang="fr-FR" i="1" dirty="0"/>
          </a:p>
        </p:txBody>
      </p:sp>
    </p:spTree>
    <p:extLst>
      <p:ext uri="{BB962C8B-B14F-4D97-AF65-F5344CB8AC3E}">
        <p14:creationId xmlns:p14="http://schemas.microsoft.com/office/powerpoint/2010/main" val="3721765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UIMA</a:t>
            </a:r>
            <a:endParaRPr lang="fr-FR" dirty="0"/>
          </a:p>
        </p:txBody>
      </p:sp>
      <p:sp>
        <p:nvSpPr>
          <p:cNvPr id="3" name="Espace réservé du contenu 2"/>
          <p:cNvSpPr>
            <a:spLocks noGrp="1"/>
          </p:cNvSpPr>
          <p:nvPr>
            <p:ph idx="1"/>
          </p:nvPr>
        </p:nvSpPr>
        <p:spPr/>
        <p:txBody>
          <a:bodyPr/>
          <a:lstStyle/>
          <a:p>
            <a:r>
              <a:rPr lang="fr-FR" dirty="0" err="1" smtClean="0"/>
              <a:t>Unstructured</a:t>
            </a:r>
            <a:r>
              <a:rPr lang="fr-FR" dirty="0" smtClean="0"/>
              <a:t> Information Management Applications</a:t>
            </a:r>
          </a:p>
          <a:p>
            <a:r>
              <a:rPr lang="fr-FR" dirty="0" smtClean="0"/>
              <a:t>Gestion de documents non structurés (texte principalement) </a:t>
            </a:r>
          </a:p>
          <a:p>
            <a:pPr lvl="1"/>
            <a:r>
              <a:rPr lang="fr-FR" dirty="0" smtClean="0"/>
              <a:t>Ajout de « vues » sur un document</a:t>
            </a:r>
          </a:p>
          <a:p>
            <a:pPr lvl="1"/>
            <a:r>
              <a:rPr lang="fr-FR" dirty="0" smtClean="0"/>
              <a:t>Ajoute d’annotations (qui peuvent se recouvrir) dans les vues</a:t>
            </a:r>
          </a:p>
          <a:p>
            <a:r>
              <a:rPr lang="fr-FR" dirty="0" smtClean="0"/>
              <a:t>Système de séquencement des unités de traitement (« annotateurs ») pour former des chaînes de traitement</a:t>
            </a:r>
          </a:p>
          <a:p>
            <a:r>
              <a:rPr lang="fr-FR" dirty="0" smtClean="0"/>
              <a:t>Configuration très souple des annotateurs par leurs « descripteurs »</a:t>
            </a:r>
          </a:p>
          <a:p>
            <a:r>
              <a:rPr lang="fr-FR" dirty="0" smtClean="0"/>
              <a:t>Système d’interfaçage pour faire communiquer les annotateurs</a:t>
            </a:r>
          </a:p>
          <a:p>
            <a:endParaRPr lang="fr-FR" dirty="0"/>
          </a:p>
          <a:p>
            <a:pPr marL="0" indent="0" algn="ctr">
              <a:buNone/>
            </a:pPr>
            <a:r>
              <a:rPr lang="fr-FR" dirty="0">
                <a:hlinkClick r:id="rId2"/>
              </a:rPr>
              <a:t>http://uima.apache.org/</a:t>
            </a:r>
            <a:endParaRPr lang="fr-FR" dirty="0"/>
          </a:p>
        </p:txBody>
      </p:sp>
    </p:spTree>
    <p:extLst>
      <p:ext uri="{BB962C8B-B14F-4D97-AF65-F5344CB8AC3E}">
        <p14:creationId xmlns:p14="http://schemas.microsoft.com/office/powerpoint/2010/main" val="2215969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Configuration</a:t>
            </a:r>
            <a:endParaRPr lang="fr-FR" dirty="0"/>
          </a:p>
        </p:txBody>
      </p:sp>
      <p:sp>
        <p:nvSpPr>
          <p:cNvPr id="3" name="Espace réservé du texte 2"/>
          <p:cNvSpPr>
            <a:spLocks noGrp="1"/>
          </p:cNvSpPr>
          <p:nvPr>
            <p:ph type="body" idx="1"/>
          </p:nvPr>
        </p:nvSpPr>
        <p:spPr/>
        <p:txBody>
          <a:bodyPr/>
          <a:lstStyle/>
          <a:p>
            <a:r>
              <a:rPr lang="fr-FR" dirty="0" smtClean="0"/>
              <a:t>Le descripteur de l’annotateur et ses </a:t>
            </a:r>
            <a:r>
              <a:rPr lang="fr-FR" dirty="0" err="1" smtClean="0"/>
              <a:t>parametres</a:t>
            </a:r>
            <a:endParaRPr lang="fr-FR" dirty="0"/>
          </a:p>
        </p:txBody>
      </p:sp>
    </p:spTree>
    <p:extLst>
      <p:ext uri="{BB962C8B-B14F-4D97-AF65-F5344CB8AC3E}">
        <p14:creationId xmlns:p14="http://schemas.microsoft.com/office/powerpoint/2010/main" val="35471368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descripteur</a:t>
            </a:r>
            <a:endParaRPr lang="fr-FR" dirty="0"/>
          </a:p>
        </p:txBody>
      </p:sp>
      <p:sp>
        <p:nvSpPr>
          <p:cNvPr id="3" name="Espace réservé du contenu 2"/>
          <p:cNvSpPr>
            <a:spLocks noGrp="1"/>
          </p:cNvSpPr>
          <p:nvPr>
            <p:ph idx="1"/>
          </p:nvPr>
        </p:nvSpPr>
        <p:spPr/>
        <p:txBody>
          <a:bodyPr>
            <a:normAutofit/>
          </a:bodyPr>
          <a:lstStyle/>
          <a:p>
            <a:r>
              <a:rPr lang="fr-FR" dirty="0" smtClean="0"/>
              <a:t>La configuration de l’annotateur se fait par son « descripteur » : le fichier UnitexAnnotatorCpp.xml</a:t>
            </a:r>
          </a:p>
          <a:p>
            <a:r>
              <a:rPr lang="fr-FR" dirty="0" smtClean="0"/>
              <a:t>C’est ce descripteur qui doit être fourni à UIMA, que ce soit pour une exécution de l’annotateur seul ou pour l’intégrer dans une chaîne de traitement.</a:t>
            </a:r>
          </a:p>
          <a:p>
            <a:endParaRPr lang="fr-FR" dirty="0"/>
          </a:p>
          <a:p>
            <a:r>
              <a:rPr lang="fr-FR" dirty="0" smtClean="0"/>
              <a:t>Spécifier le chemin de l’exécutable</a:t>
            </a:r>
          </a:p>
          <a:p>
            <a:pPr marL="0" indent="0">
              <a:spcBef>
                <a:spcPts val="0"/>
              </a:spcBef>
              <a:buNone/>
            </a:pPr>
            <a:r>
              <a:rPr lang="fr-FR" sz="1800" dirty="0">
                <a:latin typeface="Courier New" panose="02070309020205020404" pitchFamily="49" charset="0"/>
                <a:cs typeface="Courier New" panose="02070309020205020404" pitchFamily="49" charset="0"/>
              </a:rPr>
              <a:t>&lt;</a:t>
            </a:r>
            <a:r>
              <a:rPr lang="fr-FR" sz="1800" dirty="0" err="1">
                <a:latin typeface="Courier New" panose="02070309020205020404" pitchFamily="49" charset="0"/>
                <a:cs typeface="Courier New" panose="02070309020205020404" pitchFamily="49" charset="0"/>
              </a:rPr>
              <a:t>annotatorImplementationName</a:t>
            </a:r>
            <a:r>
              <a:rPr lang="fr-FR" sz="1800" dirty="0" smtClean="0">
                <a:latin typeface="Courier New" panose="02070309020205020404" pitchFamily="49" charset="0"/>
                <a:cs typeface="Courier New" panose="02070309020205020404" pitchFamily="49" charset="0"/>
              </a:rPr>
              <a:t>&gt;</a:t>
            </a:r>
          </a:p>
          <a:p>
            <a:pPr marL="0" indent="0">
              <a:spcBef>
                <a:spcPts val="0"/>
              </a:spcBef>
              <a:buNone/>
            </a:pPr>
            <a:r>
              <a:rPr lang="fr-FR" sz="1800" dirty="0" smtClean="0">
                <a:latin typeface="Courier New" panose="02070309020205020404" pitchFamily="49" charset="0"/>
                <a:cs typeface="Courier New" panose="02070309020205020404" pitchFamily="49" charset="0"/>
              </a:rPr>
              <a:t>	C</a:t>
            </a:r>
            <a:r>
              <a:rPr lang="fr-FR" sz="1800" dirty="0">
                <a:latin typeface="Courier New" panose="02070309020205020404" pitchFamily="49" charset="0"/>
                <a:cs typeface="Courier New" panose="02070309020205020404" pitchFamily="49" charset="0"/>
              </a:rPr>
              <a:t>:\</a:t>
            </a:r>
            <a:r>
              <a:rPr lang="fr-FR" sz="1800" dirty="0" smtClean="0">
                <a:latin typeface="Courier New" panose="02070309020205020404" pitchFamily="49" charset="0"/>
                <a:cs typeface="Courier New" panose="02070309020205020404" pitchFamily="49" charset="0"/>
              </a:rPr>
              <a:t>Users\Sylvain\UnitexAnnotatorCpp\UnitexAnnotatorCpp.dll</a:t>
            </a:r>
          </a:p>
          <a:p>
            <a:pPr marL="0" indent="0">
              <a:spcBef>
                <a:spcPts val="0"/>
              </a:spcBef>
              <a:buNone/>
            </a:pPr>
            <a:r>
              <a:rPr lang="fr-FR" sz="1800" dirty="0" smtClean="0">
                <a:latin typeface="Courier New" panose="02070309020205020404" pitchFamily="49" charset="0"/>
                <a:cs typeface="Courier New" panose="02070309020205020404" pitchFamily="49" charset="0"/>
              </a:rPr>
              <a:t>&lt;/</a:t>
            </a:r>
            <a:r>
              <a:rPr lang="fr-FR" sz="1800" dirty="0" err="1">
                <a:latin typeface="Courier New" panose="02070309020205020404" pitchFamily="49" charset="0"/>
                <a:cs typeface="Courier New" panose="02070309020205020404" pitchFamily="49" charset="0"/>
              </a:rPr>
              <a:t>annotatorImplementationName</a:t>
            </a:r>
            <a:r>
              <a:rPr lang="fr-FR" sz="1800" dirty="0">
                <a:latin typeface="Courier New" panose="02070309020205020404" pitchFamily="49" charset="0"/>
                <a:cs typeface="Courier New" panose="02070309020205020404" pitchFamily="49" charset="0"/>
              </a:rPr>
              <a:t>&gt;</a:t>
            </a:r>
          </a:p>
          <a:p>
            <a:endParaRPr lang="fr-FR" dirty="0"/>
          </a:p>
        </p:txBody>
      </p:sp>
    </p:spTree>
    <p:extLst>
      <p:ext uri="{BB962C8B-B14F-4D97-AF65-F5344CB8AC3E}">
        <p14:creationId xmlns:p14="http://schemas.microsoft.com/office/powerpoint/2010/main" val="1670171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Groupes de paramètres</a:t>
            </a:r>
            <a:br>
              <a:rPr lang="fr-FR" dirty="0" smtClean="0"/>
            </a:br>
            <a:r>
              <a:rPr lang="fr-FR" dirty="0" smtClean="0"/>
              <a:t>Les langues</a:t>
            </a:r>
            <a:endParaRPr lang="fr-FR" dirty="0"/>
          </a:p>
        </p:txBody>
      </p:sp>
      <p:sp>
        <p:nvSpPr>
          <p:cNvPr id="3" name="Espace réservé du contenu 2"/>
          <p:cNvSpPr>
            <a:spLocks noGrp="1"/>
          </p:cNvSpPr>
          <p:nvPr>
            <p:ph idx="1"/>
          </p:nvPr>
        </p:nvSpPr>
        <p:spPr/>
        <p:txBody>
          <a:bodyPr>
            <a:noAutofit/>
          </a:bodyPr>
          <a:lstStyle/>
          <a:p>
            <a:pPr marL="0" indent="0">
              <a:spcBef>
                <a:spcPts val="0"/>
              </a:spcBef>
              <a:buNone/>
            </a:pPr>
            <a:r>
              <a:rPr lang="fr-FR" sz="1600" dirty="0">
                <a:latin typeface="Courier New" panose="02070309020205020404" pitchFamily="49" charset="0"/>
                <a:cs typeface="Courier New" panose="02070309020205020404" pitchFamily="49" charset="0"/>
              </a:rPr>
              <a:t> &lt;!-- </a:t>
            </a:r>
            <a:r>
              <a:rPr lang="fr-FR" sz="1600" dirty="0" err="1">
                <a:latin typeface="Courier New" panose="02070309020205020404" pitchFamily="49" charset="0"/>
                <a:cs typeface="Courier New" panose="02070309020205020404" pitchFamily="49" charset="0"/>
              </a:rPr>
              <a:t>Parameter</a:t>
            </a:r>
            <a:r>
              <a:rPr lang="fr-FR" sz="1600" dirty="0">
                <a:latin typeface="Courier New" panose="02070309020205020404" pitchFamily="49" charset="0"/>
                <a:cs typeface="Courier New" panose="02070309020205020404" pitchFamily="49" charset="0"/>
              </a:rPr>
              <a:t> </a:t>
            </a:r>
            <a:r>
              <a:rPr lang="fr-FR" sz="1600" dirty="0" err="1">
                <a:latin typeface="Courier New" panose="02070309020205020404" pitchFamily="49" charset="0"/>
                <a:cs typeface="Courier New" panose="02070309020205020404" pitchFamily="49" charset="0"/>
              </a:rPr>
              <a:t>definition</a:t>
            </a:r>
            <a:r>
              <a:rPr lang="fr-FR" sz="1600" dirty="0">
                <a:latin typeface="Courier New" panose="02070309020205020404" pitchFamily="49" charset="0"/>
                <a:cs typeface="Courier New" panose="02070309020205020404" pitchFamily="49" charset="0"/>
              </a:rPr>
              <a:t> --&gt;</a:t>
            </a:r>
          </a:p>
          <a:p>
            <a:pPr marL="0" indent="0">
              <a:spcBef>
                <a:spcPts val="0"/>
              </a:spcBef>
              <a:buNone/>
            </a:pPr>
            <a:r>
              <a:rPr lang="en-US" sz="1600" dirty="0">
                <a:latin typeface="Courier New" panose="02070309020205020404" pitchFamily="49" charset="0"/>
                <a:cs typeface="Courier New" panose="02070309020205020404" pitchFamily="49" charset="0"/>
              </a:rPr>
              <a:t>    &lt;</a:t>
            </a:r>
            <a:r>
              <a:rPr lang="en-US" sz="1600" dirty="0" err="1">
                <a:latin typeface="Courier New" panose="02070309020205020404" pitchFamily="49" charset="0"/>
                <a:cs typeface="Courier New" panose="02070309020205020404" pitchFamily="49" charset="0"/>
              </a:rPr>
              <a:t>configurationParameters</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defaultGroup</a:t>
            </a:r>
            <a:r>
              <a:rPr lang="en-US" sz="1600" dirty="0">
                <a:latin typeface="Courier New" panose="02070309020205020404" pitchFamily="49" charset="0"/>
                <a:cs typeface="Courier New" panose="02070309020205020404" pitchFamily="49" charset="0"/>
              </a:rPr>
              <a:t>="</a:t>
            </a:r>
            <a:r>
              <a:rPr lang="en-US" sz="1600" u="heavy" dirty="0">
                <a:solidFill>
                  <a:schemeClr val="accent3"/>
                </a:solidFill>
                <a:uFill>
                  <a:solidFill>
                    <a:schemeClr val="accent2"/>
                  </a:solidFill>
                </a:uFill>
                <a:latin typeface="Courier New" panose="02070309020205020404" pitchFamily="49" charset="0"/>
                <a:cs typeface="Courier New" panose="02070309020205020404" pitchFamily="49" charset="0"/>
              </a:rPr>
              <a:t>French</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searchStrategy</a:t>
            </a:r>
            <a:r>
              <a:rPr lang="en-US" sz="1600" dirty="0">
                <a:latin typeface="Courier New" panose="02070309020205020404" pitchFamily="49" charset="0"/>
                <a:cs typeface="Courier New" panose="02070309020205020404" pitchFamily="49" charset="0"/>
              </a:rPr>
              <a:t>="none"&gt;</a:t>
            </a:r>
          </a:p>
          <a:p>
            <a:pPr marL="0" indent="0">
              <a:spcBef>
                <a:spcPts val="0"/>
              </a:spcBef>
              <a:buNone/>
            </a:pPr>
            <a:r>
              <a:rPr lang="fr-FR" sz="1600" dirty="0">
                <a:latin typeface="Courier New" panose="02070309020205020404" pitchFamily="49" charset="0"/>
                <a:cs typeface="Courier New" panose="02070309020205020404" pitchFamily="49" charset="0"/>
              </a:rPr>
              <a:t>      &lt;</a:t>
            </a:r>
            <a:r>
              <a:rPr lang="fr-FR" sz="1600" dirty="0" err="1">
                <a:latin typeface="Courier New" panose="02070309020205020404" pitchFamily="49" charset="0"/>
                <a:cs typeface="Courier New" panose="02070309020205020404" pitchFamily="49" charset="0"/>
              </a:rPr>
              <a:t>commonParameters</a:t>
            </a:r>
            <a:r>
              <a:rPr lang="fr-FR" sz="1600" dirty="0">
                <a:latin typeface="Courier New" panose="02070309020205020404" pitchFamily="49" charset="0"/>
                <a:cs typeface="Courier New" panose="02070309020205020404" pitchFamily="49" charset="0"/>
              </a:rPr>
              <a:t>&gt;</a:t>
            </a:r>
          </a:p>
          <a:p>
            <a:pPr marL="0" indent="0">
              <a:spcBef>
                <a:spcPts val="0"/>
              </a:spcBef>
              <a:buNone/>
            </a:pPr>
            <a:r>
              <a:rPr lang="fr-FR" sz="1600" dirty="0">
                <a:latin typeface="Courier New" panose="02070309020205020404" pitchFamily="49" charset="0"/>
                <a:cs typeface="Courier New" panose="02070309020205020404" pitchFamily="49" charset="0"/>
              </a:rPr>
              <a:t>        &lt;</a:t>
            </a:r>
            <a:r>
              <a:rPr lang="fr-FR" sz="1600" dirty="0" err="1">
                <a:latin typeface="Courier New" panose="02070309020205020404" pitchFamily="49" charset="0"/>
                <a:cs typeface="Courier New" panose="02070309020205020404" pitchFamily="49" charset="0"/>
              </a:rPr>
              <a:t>configurationParameter</a:t>
            </a:r>
            <a:r>
              <a:rPr lang="fr-FR" sz="1600" dirty="0">
                <a:latin typeface="Courier New" panose="02070309020205020404" pitchFamily="49" charset="0"/>
                <a:cs typeface="Courier New" panose="02070309020205020404" pitchFamily="49" charset="0"/>
              </a:rPr>
              <a:t>&gt;</a:t>
            </a:r>
          </a:p>
          <a:p>
            <a:pPr marL="0" indent="0">
              <a:spcBef>
                <a:spcPts val="0"/>
              </a:spcBef>
              <a:buNone/>
            </a:pPr>
            <a:r>
              <a:rPr lang="fr-FR" sz="1600" dirty="0">
                <a:latin typeface="Courier New" panose="02070309020205020404" pitchFamily="49" charset="0"/>
                <a:cs typeface="Courier New" panose="02070309020205020404" pitchFamily="49" charset="0"/>
              </a:rPr>
              <a:t>          &lt;</a:t>
            </a:r>
            <a:r>
              <a:rPr lang="fr-FR" sz="1600" dirty="0" err="1">
                <a:latin typeface="Courier New" panose="02070309020205020404" pitchFamily="49" charset="0"/>
                <a:cs typeface="Courier New" panose="02070309020205020404" pitchFamily="49" charset="0"/>
              </a:rPr>
              <a:t>name</a:t>
            </a:r>
            <a:r>
              <a:rPr lang="fr-FR" sz="1600" dirty="0">
                <a:latin typeface="Courier New" panose="02070309020205020404" pitchFamily="49" charset="0"/>
                <a:cs typeface="Courier New" panose="02070309020205020404" pitchFamily="49" charset="0"/>
              </a:rPr>
              <a:t>&gt;</a:t>
            </a:r>
            <a:r>
              <a:rPr lang="fr-FR" sz="1600" dirty="0" err="1">
                <a:latin typeface="Courier New" panose="02070309020205020404" pitchFamily="49" charset="0"/>
                <a:cs typeface="Courier New" panose="02070309020205020404" pitchFamily="49" charset="0"/>
              </a:rPr>
              <a:t>Dictionaries</a:t>
            </a:r>
            <a:r>
              <a:rPr lang="fr-FR" sz="1600" dirty="0">
                <a:latin typeface="Courier New" panose="02070309020205020404" pitchFamily="49" charset="0"/>
                <a:cs typeface="Courier New" panose="02070309020205020404" pitchFamily="49" charset="0"/>
              </a:rPr>
              <a:t>&lt;/</a:t>
            </a:r>
            <a:r>
              <a:rPr lang="fr-FR" sz="1600" dirty="0" err="1">
                <a:latin typeface="Courier New" panose="02070309020205020404" pitchFamily="49" charset="0"/>
                <a:cs typeface="Courier New" panose="02070309020205020404" pitchFamily="49" charset="0"/>
              </a:rPr>
              <a:t>name</a:t>
            </a:r>
            <a:r>
              <a:rPr lang="fr-FR" sz="1600" dirty="0">
                <a:latin typeface="Courier New" panose="02070309020205020404" pitchFamily="49" charset="0"/>
                <a:cs typeface="Courier New" panose="02070309020205020404" pitchFamily="49" charset="0"/>
              </a:rPr>
              <a:t>&gt;</a:t>
            </a:r>
          </a:p>
          <a:p>
            <a:pPr marL="0" indent="0">
              <a:spcBef>
                <a:spcPts val="0"/>
              </a:spcBef>
              <a:buNone/>
            </a:pPr>
            <a:r>
              <a:rPr lang="en-US" sz="1600" dirty="0">
                <a:latin typeface="Courier New" panose="02070309020205020404" pitchFamily="49" charset="0"/>
                <a:cs typeface="Courier New" panose="02070309020205020404" pitchFamily="49" charset="0"/>
              </a:rPr>
              <a:t>          &lt;description&gt;List of dictionaries to use with this language.&lt;/description&gt;</a:t>
            </a:r>
          </a:p>
          <a:p>
            <a:pPr marL="0" indent="0">
              <a:spcBef>
                <a:spcPts val="0"/>
              </a:spcBef>
              <a:buNone/>
            </a:pPr>
            <a:r>
              <a:rPr lang="fr-FR" sz="1600" dirty="0">
                <a:latin typeface="Courier New" panose="02070309020205020404" pitchFamily="49" charset="0"/>
                <a:cs typeface="Courier New" panose="02070309020205020404" pitchFamily="49" charset="0"/>
              </a:rPr>
              <a:t>          &lt;type&gt;String&lt;/type&gt;</a:t>
            </a:r>
          </a:p>
          <a:p>
            <a:pPr marL="0" indent="0">
              <a:spcBef>
                <a:spcPts val="0"/>
              </a:spcBef>
              <a:buNone/>
            </a:pPr>
            <a:r>
              <a:rPr lang="fr-FR" sz="1600" dirty="0">
                <a:latin typeface="Courier New" panose="02070309020205020404" pitchFamily="49" charset="0"/>
                <a:cs typeface="Courier New" panose="02070309020205020404" pitchFamily="49" charset="0"/>
              </a:rPr>
              <a:t>          &lt;</a:t>
            </a:r>
            <a:r>
              <a:rPr lang="fr-FR" sz="1600" dirty="0" err="1">
                <a:latin typeface="Courier New" panose="02070309020205020404" pitchFamily="49" charset="0"/>
                <a:cs typeface="Courier New" panose="02070309020205020404" pitchFamily="49" charset="0"/>
              </a:rPr>
              <a:t>multiValued</a:t>
            </a:r>
            <a:r>
              <a:rPr lang="fr-FR" sz="1600" dirty="0">
                <a:latin typeface="Courier New" panose="02070309020205020404" pitchFamily="49" charset="0"/>
                <a:cs typeface="Courier New" panose="02070309020205020404" pitchFamily="49" charset="0"/>
              </a:rPr>
              <a:t>&gt;</a:t>
            </a:r>
            <a:r>
              <a:rPr lang="fr-FR" sz="1600" dirty="0" err="1">
                <a:latin typeface="Courier New" panose="02070309020205020404" pitchFamily="49" charset="0"/>
                <a:cs typeface="Courier New" panose="02070309020205020404" pitchFamily="49" charset="0"/>
              </a:rPr>
              <a:t>true</a:t>
            </a:r>
            <a:r>
              <a:rPr lang="fr-FR" sz="1600" dirty="0">
                <a:latin typeface="Courier New" panose="02070309020205020404" pitchFamily="49" charset="0"/>
                <a:cs typeface="Courier New" panose="02070309020205020404" pitchFamily="49" charset="0"/>
              </a:rPr>
              <a:t>&lt;/</a:t>
            </a:r>
            <a:r>
              <a:rPr lang="fr-FR" sz="1600" dirty="0" err="1">
                <a:latin typeface="Courier New" panose="02070309020205020404" pitchFamily="49" charset="0"/>
                <a:cs typeface="Courier New" panose="02070309020205020404" pitchFamily="49" charset="0"/>
              </a:rPr>
              <a:t>multiValued</a:t>
            </a:r>
            <a:r>
              <a:rPr lang="fr-FR" sz="1600" dirty="0">
                <a:latin typeface="Courier New" panose="02070309020205020404" pitchFamily="49" charset="0"/>
                <a:cs typeface="Courier New" panose="02070309020205020404" pitchFamily="49" charset="0"/>
              </a:rPr>
              <a:t>&gt;</a:t>
            </a:r>
          </a:p>
          <a:p>
            <a:pPr marL="0" indent="0">
              <a:spcBef>
                <a:spcPts val="0"/>
              </a:spcBef>
              <a:buNone/>
            </a:pPr>
            <a:r>
              <a:rPr lang="fr-FR" sz="1600" dirty="0">
                <a:latin typeface="Courier New" panose="02070309020205020404" pitchFamily="49" charset="0"/>
                <a:cs typeface="Courier New" panose="02070309020205020404" pitchFamily="49" charset="0"/>
              </a:rPr>
              <a:t>          &lt;</a:t>
            </a:r>
            <a:r>
              <a:rPr lang="fr-FR" sz="1600" dirty="0" err="1">
                <a:latin typeface="Courier New" panose="02070309020205020404" pitchFamily="49" charset="0"/>
                <a:cs typeface="Courier New" panose="02070309020205020404" pitchFamily="49" charset="0"/>
              </a:rPr>
              <a:t>mandatory</a:t>
            </a:r>
            <a:r>
              <a:rPr lang="fr-FR" sz="1600" dirty="0">
                <a:latin typeface="Courier New" panose="02070309020205020404" pitchFamily="49" charset="0"/>
                <a:cs typeface="Courier New" panose="02070309020205020404" pitchFamily="49" charset="0"/>
              </a:rPr>
              <a:t>&gt;false&lt;/</a:t>
            </a:r>
            <a:r>
              <a:rPr lang="fr-FR" sz="1600" dirty="0" err="1">
                <a:latin typeface="Courier New" panose="02070309020205020404" pitchFamily="49" charset="0"/>
                <a:cs typeface="Courier New" panose="02070309020205020404" pitchFamily="49" charset="0"/>
              </a:rPr>
              <a:t>mandatory</a:t>
            </a:r>
            <a:r>
              <a:rPr lang="fr-FR" sz="1600" dirty="0">
                <a:latin typeface="Courier New" panose="02070309020205020404" pitchFamily="49" charset="0"/>
                <a:cs typeface="Courier New" panose="02070309020205020404" pitchFamily="49" charset="0"/>
              </a:rPr>
              <a:t>&gt;</a:t>
            </a:r>
          </a:p>
          <a:p>
            <a:pPr marL="0" indent="0">
              <a:spcBef>
                <a:spcPts val="0"/>
              </a:spcBef>
              <a:buNone/>
            </a:pPr>
            <a:r>
              <a:rPr lang="fr-FR" sz="1600" dirty="0">
                <a:latin typeface="Courier New" panose="02070309020205020404" pitchFamily="49" charset="0"/>
                <a:cs typeface="Courier New" panose="02070309020205020404" pitchFamily="49" charset="0"/>
              </a:rPr>
              <a:t>        &lt;/</a:t>
            </a:r>
            <a:r>
              <a:rPr lang="fr-FR" sz="1600" dirty="0" err="1">
                <a:latin typeface="Courier New" panose="02070309020205020404" pitchFamily="49" charset="0"/>
                <a:cs typeface="Courier New" panose="02070309020205020404" pitchFamily="49" charset="0"/>
              </a:rPr>
              <a:t>configurationParameter</a:t>
            </a:r>
            <a:r>
              <a:rPr lang="fr-FR" sz="1600" dirty="0">
                <a:latin typeface="Courier New" panose="02070309020205020404" pitchFamily="49" charset="0"/>
                <a:cs typeface="Courier New" panose="02070309020205020404" pitchFamily="49" charset="0"/>
              </a:rPr>
              <a:t>&gt;</a:t>
            </a:r>
          </a:p>
          <a:p>
            <a:pPr marL="0" indent="0">
              <a:spcBef>
                <a:spcPts val="0"/>
              </a:spcBef>
              <a:buNone/>
            </a:pPr>
            <a:r>
              <a:rPr lang="fr-FR" sz="1600" dirty="0" smtClean="0">
                <a:latin typeface="Courier New" panose="02070309020205020404" pitchFamily="49" charset="0"/>
                <a:cs typeface="Courier New" panose="02070309020205020404" pitchFamily="49" charset="0"/>
              </a:rPr>
              <a:t>		…</a:t>
            </a:r>
          </a:p>
          <a:p>
            <a:pPr marL="0" indent="0">
              <a:buNone/>
            </a:pPr>
            <a:r>
              <a:rPr lang="fr-FR" sz="1600" dirty="0" smtClean="0">
                <a:latin typeface="Courier New" panose="02070309020205020404" pitchFamily="49" charset="0"/>
                <a:cs typeface="Courier New" panose="02070309020205020404" pitchFamily="49" charset="0"/>
              </a:rPr>
              <a:t>		&lt;</a:t>
            </a:r>
            <a:r>
              <a:rPr lang="fr-FR" sz="1600" dirty="0" err="1">
                <a:latin typeface="Courier New" panose="02070309020205020404" pitchFamily="49" charset="0"/>
                <a:cs typeface="Courier New" panose="02070309020205020404" pitchFamily="49" charset="0"/>
              </a:rPr>
              <a:t>configurationGroup</a:t>
            </a:r>
            <a:r>
              <a:rPr lang="fr-FR" sz="1600" dirty="0">
                <a:latin typeface="Courier New" panose="02070309020205020404" pitchFamily="49" charset="0"/>
                <a:cs typeface="Courier New" panose="02070309020205020404" pitchFamily="49" charset="0"/>
              </a:rPr>
              <a:t> </a:t>
            </a:r>
            <a:r>
              <a:rPr lang="fr-FR" sz="1600" dirty="0" err="1">
                <a:latin typeface="Courier New" panose="02070309020205020404" pitchFamily="49" charset="0"/>
                <a:cs typeface="Courier New" panose="02070309020205020404" pitchFamily="49" charset="0"/>
              </a:rPr>
              <a:t>names</a:t>
            </a:r>
            <a:r>
              <a:rPr lang="fr-FR" sz="1600" dirty="0">
                <a:latin typeface="Courier New" panose="02070309020205020404" pitchFamily="49" charset="0"/>
                <a:cs typeface="Courier New" panose="02070309020205020404" pitchFamily="49" charset="0"/>
              </a:rPr>
              <a:t>="</a:t>
            </a:r>
            <a:r>
              <a:rPr lang="fr-FR" sz="1600" u="heavy" dirty="0">
                <a:solidFill>
                  <a:schemeClr val="accent3"/>
                </a:solidFill>
                <a:uFill>
                  <a:solidFill>
                    <a:schemeClr val="accent2"/>
                  </a:solidFill>
                </a:uFill>
                <a:latin typeface="Courier New" panose="02070309020205020404" pitchFamily="49" charset="0"/>
                <a:cs typeface="Courier New" panose="02070309020205020404" pitchFamily="49" charset="0"/>
              </a:rPr>
              <a:t>English French</a:t>
            </a:r>
            <a:r>
              <a:rPr lang="fr-FR" sz="1600" dirty="0">
                <a:latin typeface="Courier New" panose="02070309020205020404" pitchFamily="49" charset="0"/>
                <a:cs typeface="Courier New" panose="02070309020205020404" pitchFamily="49" charset="0"/>
              </a:rPr>
              <a:t>"/&gt;</a:t>
            </a:r>
          </a:p>
          <a:p>
            <a:pPr marL="0" indent="0">
              <a:buNone/>
            </a:pPr>
            <a:r>
              <a:rPr lang="fr-FR" sz="1600" dirty="0">
                <a:latin typeface="Courier New" panose="02070309020205020404" pitchFamily="49" charset="0"/>
                <a:cs typeface="Courier New" panose="02070309020205020404" pitchFamily="49" charset="0"/>
              </a:rPr>
              <a:t>    &lt;/</a:t>
            </a:r>
            <a:r>
              <a:rPr lang="fr-FR" sz="1600" dirty="0" err="1">
                <a:latin typeface="Courier New" panose="02070309020205020404" pitchFamily="49" charset="0"/>
                <a:cs typeface="Courier New" panose="02070309020205020404" pitchFamily="49" charset="0"/>
              </a:rPr>
              <a:t>configurationParameters</a:t>
            </a:r>
            <a:r>
              <a:rPr lang="fr-FR" sz="1600" dirty="0">
                <a:latin typeface="Courier New" panose="02070309020205020404" pitchFamily="49" charset="0"/>
                <a:cs typeface="Courier New" panose="02070309020205020404" pitchFamily="49" charset="0"/>
              </a:rPr>
              <a:t>&gt;</a:t>
            </a:r>
          </a:p>
          <a:p>
            <a:pPr marL="0" indent="0">
              <a:spcBef>
                <a:spcPts val="0"/>
              </a:spcBef>
              <a:buNone/>
            </a:pPr>
            <a:endParaRPr lang="fr-FR" sz="16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13956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paramètres</a:t>
            </a:r>
            <a:endParaRPr lang="fr-FR" dirty="0"/>
          </a:p>
        </p:txBody>
      </p:sp>
      <p:sp>
        <p:nvSpPr>
          <p:cNvPr id="3" name="Espace réservé du contenu 2"/>
          <p:cNvSpPr>
            <a:spLocks noGrp="1"/>
          </p:cNvSpPr>
          <p:nvPr>
            <p:ph idx="1"/>
          </p:nvPr>
        </p:nvSpPr>
        <p:spPr/>
        <p:txBody>
          <a:bodyPr/>
          <a:lstStyle/>
          <a:p>
            <a:r>
              <a:rPr lang="fr-FR" b="1" dirty="0" smtClean="0">
                <a:solidFill>
                  <a:schemeClr val="accent3"/>
                </a:solidFill>
              </a:rPr>
              <a:t>Graphs</a:t>
            </a:r>
            <a:r>
              <a:rPr lang="fr-FR" dirty="0" smtClean="0">
                <a:solidFill>
                  <a:schemeClr val="accent3"/>
                </a:solidFill>
              </a:rPr>
              <a:t> </a:t>
            </a:r>
            <a:r>
              <a:rPr lang="fr-FR" dirty="0" smtClean="0"/>
              <a:t>: liste des noms des graphes à appliquer</a:t>
            </a:r>
          </a:p>
          <a:p>
            <a:r>
              <a:rPr lang="fr-FR" b="1" dirty="0" err="1" smtClean="0">
                <a:solidFill>
                  <a:schemeClr val="accent3"/>
                </a:solidFill>
              </a:rPr>
              <a:t>Dictionaries</a:t>
            </a:r>
            <a:r>
              <a:rPr lang="fr-FR" dirty="0" smtClean="0">
                <a:solidFill>
                  <a:schemeClr val="accent3"/>
                </a:solidFill>
              </a:rPr>
              <a:t> </a:t>
            </a:r>
            <a:r>
              <a:rPr lang="fr-FR" dirty="0" smtClean="0"/>
              <a:t>: liste des noms des dictionnaires à appliquer</a:t>
            </a:r>
          </a:p>
          <a:p>
            <a:r>
              <a:rPr lang="fr-FR" b="1" dirty="0" err="1" smtClean="0">
                <a:solidFill>
                  <a:schemeClr val="accent3"/>
                </a:solidFill>
              </a:rPr>
              <a:t>SystemDictionaries</a:t>
            </a:r>
            <a:r>
              <a:rPr lang="fr-FR" dirty="0" smtClean="0">
                <a:solidFill>
                  <a:schemeClr val="accent3"/>
                </a:solidFill>
              </a:rPr>
              <a:t> </a:t>
            </a:r>
            <a:r>
              <a:rPr lang="fr-FR" dirty="0" smtClean="0"/>
              <a:t>: (</a:t>
            </a:r>
            <a:r>
              <a:rPr lang="fr-FR" dirty="0" err="1" smtClean="0"/>
              <a:t>opt</a:t>
            </a:r>
            <a:r>
              <a:rPr lang="fr-FR" dirty="0" smtClean="0"/>
              <a:t>.) nom du fichier des dicos système</a:t>
            </a:r>
          </a:p>
          <a:p>
            <a:r>
              <a:rPr lang="fr-FR" b="1" dirty="0" err="1" smtClean="0">
                <a:solidFill>
                  <a:schemeClr val="accent3"/>
                </a:solidFill>
              </a:rPr>
              <a:t>UserDictionaries</a:t>
            </a:r>
            <a:r>
              <a:rPr lang="fr-FR" dirty="0" smtClean="0">
                <a:solidFill>
                  <a:schemeClr val="accent3"/>
                </a:solidFill>
              </a:rPr>
              <a:t> </a:t>
            </a:r>
            <a:r>
              <a:rPr lang="fr-FR" dirty="0" smtClean="0"/>
              <a:t>: (</a:t>
            </a:r>
            <a:r>
              <a:rPr lang="fr-FR" dirty="0" err="1" smtClean="0"/>
              <a:t>opt</a:t>
            </a:r>
            <a:r>
              <a:rPr lang="fr-FR" dirty="0" smtClean="0"/>
              <a:t>.) nom du fichier des dicos utilisateurs</a:t>
            </a:r>
          </a:p>
          <a:p>
            <a:r>
              <a:rPr lang="fr-FR" b="1" dirty="0" err="1" smtClean="0">
                <a:solidFill>
                  <a:schemeClr val="accent3"/>
                </a:solidFill>
              </a:rPr>
              <a:t>MorphoDictionaries</a:t>
            </a:r>
            <a:r>
              <a:rPr lang="fr-FR" dirty="0">
                <a:solidFill>
                  <a:schemeClr val="accent3"/>
                </a:solidFill>
              </a:rPr>
              <a:t> </a:t>
            </a:r>
            <a:r>
              <a:rPr lang="fr-FR" dirty="0" smtClean="0"/>
              <a:t>: (</a:t>
            </a:r>
            <a:r>
              <a:rPr lang="fr-FR" dirty="0" err="1" smtClean="0"/>
              <a:t>opt</a:t>
            </a:r>
            <a:r>
              <a:rPr lang="fr-FR" dirty="0" smtClean="0"/>
              <a:t>.) dicos morphologiques pour un graphe</a:t>
            </a:r>
          </a:p>
          <a:p>
            <a:pPr marL="457200" lvl="1" indent="0">
              <a:buNone/>
            </a:pPr>
            <a:r>
              <a:rPr lang="fr-FR" dirty="0" err="1" smtClean="0"/>
              <a:t>Nom_de_graphe</a:t>
            </a:r>
            <a:r>
              <a:rPr lang="fr-FR" dirty="0" smtClean="0"/>
              <a:t>=liste de noms de dicos séparés par ;</a:t>
            </a:r>
          </a:p>
          <a:p>
            <a:pPr marL="400050"/>
            <a:r>
              <a:rPr lang="fr-FR" b="1" dirty="0" smtClean="0">
                <a:solidFill>
                  <a:schemeClr val="accent3"/>
                </a:solidFill>
              </a:rPr>
              <a:t>Mode</a:t>
            </a:r>
            <a:r>
              <a:rPr lang="fr-FR" dirty="0" smtClean="0"/>
              <a:t>: mode d’application des graphes</a:t>
            </a:r>
          </a:p>
          <a:p>
            <a:pPr marL="514350" lvl="1" indent="0">
              <a:buNone/>
            </a:pPr>
            <a:r>
              <a:rPr lang="fr-FR" dirty="0" smtClean="0"/>
              <a:t>REPLACE ou MERGE</a:t>
            </a:r>
          </a:p>
          <a:p>
            <a:pPr marL="400050"/>
            <a:r>
              <a:rPr lang="fr-FR" b="1" dirty="0" err="1" smtClean="0">
                <a:solidFill>
                  <a:schemeClr val="accent3"/>
                </a:solidFill>
              </a:rPr>
              <a:t>TimeoutDelay</a:t>
            </a:r>
            <a:r>
              <a:rPr lang="fr-FR" dirty="0" smtClean="0">
                <a:solidFill>
                  <a:schemeClr val="accent3"/>
                </a:solidFill>
              </a:rPr>
              <a:t> </a:t>
            </a:r>
            <a:r>
              <a:rPr lang="fr-FR" dirty="0" smtClean="0"/>
              <a:t>: (</a:t>
            </a:r>
            <a:r>
              <a:rPr lang="fr-FR" dirty="0" err="1" smtClean="0"/>
              <a:t>opt</a:t>
            </a:r>
            <a:r>
              <a:rPr lang="fr-FR" dirty="0" smtClean="0"/>
              <a:t>). nombre de ms alloué à </a:t>
            </a:r>
            <a:r>
              <a:rPr lang="fr-FR" dirty="0" err="1" smtClean="0"/>
              <a:t>Unitex</a:t>
            </a:r>
            <a:r>
              <a:rPr lang="fr-FR" dirty="0" smtClean="0"/>
              <a:t> avant de lever un timeout</a:t>
            </a:r>
          </a:p>
        </p:txBody>
      </p:sp>
    </p:spTree>
    <p:extLst>
      <p:ext uri="{BB962C8B-B14F-4D97-AF65-F5344CB8AC3E}">
        <p14:creationId xmlns:p14="http://schemas.microsoft.com/office/powerpoint/2010/main" val="5263022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269</TotalTime>
  <Words>756</Words>
  <Application>Microsoft Office PowerPoint</Application>
  <PresentationFormat>Grand écran</PresentationFormat>
  <Paragraphs>158</Paragraphs>
  <Slides>21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21</vt:i4>
      </vt:variant>
    </vt:vector>
  </HeadingPairs>
  <TitlesOfParts>
    <vt:vector size="26" baseType="lpstr">
      <vt:lpstr>Arial</vt:lpstr>
      <vt:lpstr>Century Gothic</vt:lpstr>
      <vt:lpstr>Courier New</vt:lpstr>
      <vt:lpstr>Wingdings 3</vt:lpstr>
      <vt:lpstr>Ion</vt:lpstr>
      <vt:lpstr>Annotateur UIMA Unitex C++</vt:lpstr>
      <vt:lpstr>Sommaire</vt:lpstr>
      <vt:lpstr>Généralités</vt:lpstr>
      <vt:lpstr>Objectifs</vt:lpstr>
      <vt:lpstr>UIMA</vt:lpstr>
      <vt:lpstr>Configuration</vt:lpstr>
      <vt:lpstr>Le descripteur</vt:lpstr>
      <vt:lpstr>Groupes de paramètres Les langues</vt:lpstr>
      <vt:lpstr>Les paramètres</vt:lpstr>
      <vt:lpstr>Les paramètres (encore) </vt:lpstr>
      <vt:lpstr>Les paramètres (fin)</vt:lpstr>
      <vt:lpstr>Les stratégies</vt:lpstr>
      <vt:lpstr>Stratégie de recherche des ressources</vt:lpstr>
      <vt:lpstr>Mise en oeuvre</vt:lpstr>
      <vt:lpstr>Téléchargements</vt:lpstr>
      <vt:lpstr>Annotations produites</vt:lpstr>
      <vt:lpstr>Exemple</vt:lpstr>
      <vt:lpstr>Situation actuelle</vt:lpstr>
      <vt:lpstr>Performances</vt:lpstr>
      <vt:lpstr>Les 2 versions de la bibliothèque Unitex</vt:lpstr>
      <vt:lpstr>Appel à contributions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Annotateur UIMA Unitex C++</dc:title>
  <dc:creator>Sylvain</dc:creator>
  <cp:lastModifiedBy>Sylvain</cp:lastModifiedBy>
  <cp:revision>34</cp:revision>
  <dcterms:created xsi:type="dcterms:W3CDTF">2013-10-08T08:21:48Z</dcterms:created>
  <dcterms:modified xsi:type="dcterms:W3CDTF">2013-10-11T07:47:49Z</dcterms:modified>
</cp:coreProperties>
</file>